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56" r:id="rId5"/>
    <p:sldId id="260" r:id="rId6"/>
    <p:sldId id="259" r:id="rId7"/>
    <p:sldId id="258" r:id="rId8"/>
    <p:sldId id="281" r:id="rId9"/>
    <p:sldId id="268" r:id="rId10"/>
    <p:sldId id="277" r:id="rId11"/>
    <p:sldId id="278" r:id="rId12"/>
    <p:sldId id="273" r:id="rId13"/>
    <p:sldId id="270" r:id="rId14"/>
    <p:sldId id="269" r:id="rId15"/>
    <p:sldId id="292" r:id="rId16"/>
    <p:sldId id="271" r:id="rId17"/>
    <p:sldId id="289" r:id="rId18"/>
    <p:sldId id="291" r:id="rId19"/>
    <p:sldId id="274" r:id="rId20"/>
    <p:sldId id="294" r:id="rId21"/>
    <p:sldId id="257" r:id="rId22"/>
    <p:sldId id="293" r:id="rId23"/>
    <p:sldId id="272" r:id="rId24"/>
    <p:sldId id="280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62" r:id="rId35"/>
    <p:sldId id="263" r:id="rId36"/>
    <p:sldId id="264" r:id="rId37"/>
    <p:sldId id="265" r:id="rId38"/>
    <p:sldId id="266" r:id="rId39"/>
    <p:sldId id="267" r:id="rId4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12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1"/>
    <a:srgbClr val="D70007"/>
    <a:srgbClr val="E3E3E3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13CC4-F7FF-B04D-9DAE-4DAD90B7C4F6}" v="4" dt="2024-07-31T18:28:34.161"/>
    <p1510:client id="{CE2B7E2B-6D0A-FB4F-AC13-8BA8E7CD8EC1}" v="30" dt="2024-07-31T13:11:54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8"/>
    <p:restoredTop sz="94789"/>
  </p:normalViewPr>
  <p:slideViewPr>
    <p:cSldViewPr snapToGrid="0">
      <p:cViewPr varScale="1">
        <p:scale>
          <a:sx n="68" d="100"/>
          <a:sy n="68" d="100"/>
        </p:scale>
        <p:origin x="912" y="66"/>
      </p:cViewPr>
      <p:guideLst>
        <p:guide pos="411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biani, Camila (BUE-FUB)" userId="39c6b335-c3a3-4aa0-a418-9d776b226a22" providerId="ADAL" clId="{14213CC4-F7FF-B04D-9DAE-4DAD90B7C4F6}"/>
    <pc:docChg chg="undo custSel modSld modMainMaster">
      <pc:chgData name="Balbiani, Camila (BUE-FUB)" userId="39c6b335-c3a3-4aa0-a418-9d776b226a22" providerId="ADAL" clId="{14213CC4-F7FF-B04D-9DAE-4DAD90B7C4F6}" dt="2024-07-31T18:29:07.194" v="25" actId="1076"/>
      <pc:docMkLst>
        <pc:docMk/>
      </pc:docMkLst>
      <pc:sldChg chg="modSp mod">
        <pc:chgData name="Balbiani, Camila (BUE-FUB)" userId="39c6b335-c3a3-4aa0-a418-9d776b226a22" providerId="ADAL" clId="{14213CC4-F7FF-B04D-9DAE-4DAD90B7C4F6}" dt="2024-07-31T18:29:07.194" v="25" actId="1076"/>
        <pc:sldMkLst>
          <pc:docMk/>
          <pc:sldMk cId="991833931" sldId="257"/>
        </pc:sldMkLst>
        <pc:spChg chg="mod">
          <ac:chgData name="Balbiani, Camila (BUE-FUB)" userId="39c6b335-c3a3-4aa0-a418-9d776b226a22" providerId="ADAL" clId="{14213CC4-F7FF-B04D-9DAE-4DAD90B7C4F6}" dt="2024-07-31T18:29:07.194" v="25" actId="1076"/>
          <ac:spMkLst>
            <pc:docMk/>
            <pc:sldMk cId="991833931" sldId="257"/>
            <ac:spMk id="2" creationId="{40E22E53-E3F7-1437-652D-586BDC99A7F8}"/>
          </ac:spMkLst>
        </pc:spChg>
        <pc:spChg chg="mod">
          <ac:chgData name="Balbiani, Camila (BUE-FUB)" userId="39c6b335-c3a3-4aa0-a418-9d776b226a22" providerId="ADAL" clId="{14213CC4-F7FF-B04D-9DAE-4DAD90B7C4F6}" dt="2024-07-31T18:29:07.194" v="25" actId="1076"/>
          <ac:spMkLst>
            <pc:docMk/>
            <pc:sldMk cId="991833931" sldId="257"/>
            <ac:spMk id="5" creationId="{EA8DB5F6-929A-32CA-87B8-D845F448643D}"/>
          </ac:spMkLst>
        </pc:spChg>
      </pc:sldChg>
      <pc:sldChg chg="modSp mod">
        <pc:chgData name="Balbiani, Camila (BUE-FUB)" userId="39c6b335-c3a3-4aa0-a418-9d776b226a22" providerId="ADAL" clId="{14213CC4-F7FF-B04D-9DAE-4DAD90B7C4F6}" dt="2024-07-31T18:28:54.585" v="24" actId="1076"/>
        <pc:sldMkLst>
          <pc:docMk/>
          <pc:sldMk cId="1217222714" sldId="258"/>
        </pc:sldMkLst>
        <pc:spChg chg="mod">
          <ac:chgData name="Balbiani, Camila (BUE-FUB)" userId="39c6b335-c3a3-4aa0-a418-9d776b226a22" providerId="ADAL" clId="{14213CC4-F7FF-B04D-9DAE-4DAD90B7C4F6}" dt="2024-07-31T18:28:54.585" v="24" actId="1076"/>
          <ac:spMkLst>
            <pc:docMk/>
            <pc:sldMk cId="1217222714" sldId="258"/>
            <ac:spMk id="3" creationId="{0F9D7329-1BEB-8EF4-AB91-310367D63F84}"/>
          </ac:spMkLst>
        </pc:spChg>
        <pc:spChg chg="mod">
          <ac:chgData name="Balbiani, Camila (BUE-FUB)" userId="39c6b335-c3a3-4aa0-a418-9d776b226a22" providerId="ADAL" clId="{14213CC4-F7FF-B04D-9DAE-4DAD90B7C4F6}" dt="2024-07-31T18:28:54.585" v="24" actId="1076"/>
          <ac:spMkLst>
            <pc:docMk/>
            <pc:sldMk cId="1217222714" sldId="258"/>
            <ac:spMk id="4" creationId="{B7A32E2F-A4AD-82D6-5C34-DEB66AE2C2E9}"/>
          </ac:spMkLst>
        </pc:spChg>
      </pc:sldChg>
      <pc:sldMasterChg chg="modSldLayout">
        <pc:chgData name="Balbiani, Camila (BUE-FUB)" userId="39c6b335-c3a3-4aa0-a418-9d776b226a22" providerId="ADAL" clId="{14213CC4-F7FF-B04D-9DAE-4DAD90B7C4F6}" dt="2024-07-31T18:28:37.102" v="23" actId="14100"/>
        <pc:sldMasterMkLst>
          <pc:docMk/>
          <pc:sldMasterMk cId="4007060855" sldId="2147483648"/>
        </pc:sldMasterMkLst>
        <pc:sldLayoutChg chg="addSp delSp modSp mod">
          <pc:chgData name="Balbiani, Camila (BUE-FUB)" userId="39c6b335-c3a3-4aa0-a418-9d776b226a22" providerId="ADAL" clId="{14213CC4-F7FF-B04D-9DAE-4DAD90B7C4F6}" dt="2024-07-31T18:28:37.102" v="23" actId="14100"/>
          <pc:sldLayoutMkLst>
            <pc:docMk/>
            <pc:sldMasterMk cId="4007060855" sldId="2147483648"/>
            <pc:sldLayoutMk cId="3362816171" sldId="2147483650"/>
          </pc:sldLayoutMkLst>
          <pc:picChg chg="del mod">
            <ac:chgData name="Balbiani, Camila (BUE-FUB)" userId="39c6b335-c3a3-4aa0-a418-9d776b226a22" providerId="ADAL" clId="{14213CC4-F7FF-B04D-9DAE-4DAD90B7C4F6}" dt="2024-07-31T18:28:21.261" v="21" actId="478"/>
            <ac:picMkLst>
              <pc:docMk/>
              <pc:sldMasterMk cId="4007060855" sldId="2147483648"/>
              <pc:sldLayoutMk cId="3362816171" sldId="2147483650"/>
              <ac:picMk id="3" creationId="{D26F004B-0FF4-EC7D-37F0-74C0A663CC64}"/>
            </ac:picMkLst>
          </pc:picChg>
          <pc:picChg chg="add mod">
            <ac:chgData name="Balbiani, Camila (BUE-FUB)" userId="39c6b335-c3a3-4aa0-a418-9d776b226a22" providerId="ADAL" clId="{14213CC4-F7FF-B04D-9DAE-4DAD90B7C4F6}" dt="2024-07-31T18:28:37.102" v="23" actId="14100"/>
            <ac:picMkLst>
              <pc:docMk/>
              <pc:sldMasterMk cId="4007060855" sldId="2147483648"/>
              <pc:sldLayoutMk cId="3362816171" sldId="2147483650"/>
              <ac:picMk id="4" creationId="{0D21A5F9-9334-0CD8-4CCA-BFEA730DC446}"/>
            </ac:picMkLst>
          </pc:picChg>
        </pc:sldLayoutChg>
        <pc:sldLayoutChg chg="addSp delSp modSp mod">
          <pc:chgData name="Balbiani, Camila (BUE-FUB)" userId="39c6b335-c3a3-4aa0-a418-9d776b226a22" providerId="ADAL" clId="{14213CC4-F7FF-B04D-9DAE-4DAD90B7C4F6}" dt="2024-07-31T18:24:23.854" v="18" actId="1076"/>
          <pc:sldLayoutMkLst>
            <pc:docMk/>
            <pc:sldMasterMk cId="4007060855" sldId="2147483648"/>
            <pc:sldLayoutMk cId="759558736" sldId="2147483651"/>
          </pc:sldLayoutMkLst>
          <pc:picChg chg="add del mod">
            <ac:chgData name="Balbiani, Camila (BUE-FUB)" userId="39c6b335-c3a3-4aa0-a418-9d776b226a22" providerId="ADAL" clId="{14213CC4-F7FF-B04D-9DAE-4DAD90B7C4F6}" dt="2024-07-31T18:22:15.013" v="5" actId="478"/>
            <ac:picMkLst>
              <pc:docMk/>
              <pc:sldMasterMk cId="4007060855" sldId="2147483648"/>
              <pc:sldLayoutMk cId="759558736" sldId="2147483651"/>
              <ac:picMk id="2" creationId="{6C62F01A-BA79-4031-BA47-828A42DAB550}"/>
            </ac:picMkLst>
          </pc:picChg>
          <pc:picChg chg="del mod">
            <ac:chgData name="Balbiani, Camila (BUE-FUB)" userId="39c6b335-c3a3-4aa0-a418-9d776b226a22" providerId="ADAL" clId="{14213CC4-F7FF-B04D-9DAE-4DAD90B7C4F6}" dt="2024-07-31T18:24:21.222" v="17" actId="478"/>
            <ac:picMkLst>
              <pc:docMk/>
              <pc:sldMasterMk cId="4007060855" sldId="2147483648"/>
              <pc:sldLayoutMk cId="759558736" sldId="2147483651"/>
              <ac:picMk id="3" creationId="{6E984735-A735-C45D-B704-01D08B7B71E3}"/>
            </ac:picMkLst>
          </pc:picChg>
          <pc:picChg chg="add del mod">
            <ac:chgData name="Balbiani, Camila (BUE-FUB)" userId="39c6b335-c3a3-4aa0-a418-9d776b226a22" providerId="ADAL" clId="{14213CC4-F7FF-B04D-9DAE-4DAD90B7C4F6}" dt="2024-07-31T18:22:30.086" v="10" actId="478"/>
            <ac:picMkLst>
              <pc:docMk/>
              <pc:sldMasterMk cId="4007060855" sldId="2147483648"/>
              <pc:sldLayoutMk cId="759558736" sldId="2147483651"/>
              <ac:picMk id="4" creationId="{5EEAE8CA-C12B-BC5E-DD9D-6DC00CB64181}"/>
            </ac:picMkLst>
          </pc:picChg>
          <pc:picChg chg="add mod">
            <ac:chgData name="Balbiani, Camila (BUE-FUB)" userId="39c6b335-c3a3-4aa0-a418-9d776b226a22" providerId="ADAL" clId="{14213CC4-F7FF-B04D-9DAE-4DAD90B7C4F6}" dt="2024-07-31T18:24:23.854" v="18" actId="1076"/>
            <ac:picMkLst>
              <pc:docMk/>
              <pc:sldMasterMk cId="4007060855" sldId="2147483648"/>
              <pc:sldLayoutMk cId="759558736" sldId="2147483651"/>
              <ac:picMk id="6" creationId="{F6F08202-5468-6F79-5C4F-4FE117F32EC9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943502824858757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D7000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EE6-0C48-A68F-958B3377C981}"/>
              </c:ext>
            </c:extLst>
          </c:dPt>
          <c:dPt>
            <c:idx val="1"/>
            <c:bubble3D val="0"/>
            <c:spPr>
              <a:solidFill>
                <a:srgbClr val="E3E3E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E6-0C48-A68F-958B3377C9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A9-8C47-BA24-F19CFC806D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9A9-8C47-BA24-F19CFC806D91}"/>
              </c:ext>
            </c:extLst>
          </c:dPt>
          <c:cat>
            <c:strRef>
              <c:f>Hoja1!$A$2:$A$5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E6-0C48-A68F-958B3377C9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943502824858757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D7000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BA-8A4C-A772-F92DC410E21F}"/>
              </c:ext>
            </c:extLst>
          </c:dPt>
          <c:dPt>
            <c:idx val="1"/>
            <c:bubble3D val="0"/>
            <c:spPr>
              <a:solidFill>
                <a:srgbClr val="E3E3E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BA-8A4C-A772-F92DC410E2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BA-8A4C-A772-F92DC410E2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BA-8A4C-A772-F92DC410E21F}"/>
              </c:ext>
            </c:extLst>
          </c:dPt>
          <c:cat>
            <c:strRef>
              <c:f>Hoja1!$A$2:$A$5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10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BA-8A4C-A772-F92DC410E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943502824858757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D7000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33-D145-BE8F-A038EA902D5F}"/>
              </c:ext>
            </c:extLst>
          </c:dPt>
          <c:dPt>
            <c:idx val="1"/>
            <c:bubble3D val="0"/>
            <c:spPr>
              <a:solidFill>
                <a:srgbClr val="E3E3E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33-D145-BE8F-A038EA902D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33-D145-BE8F-A038EA902D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33-D145-BE8F-A038EA902D5F}"/>
              </c:ext>
            </c:extLst>
          </c:dPt>
          <c:cat>
            <c:strRef>
              <c:f>Hoja1!$A$2:$A$5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33-D145-BE8F-A038EA902D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47FA2-B39C-B544-938A-BDD647228016}" type="datetimeFigureOut">
              <a:rPr lang="es-AR" smtClean="0"/>
              <a:t>16/11/2024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B8CAD-5393-404B-9C6D-6E2EC9496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748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B8CAD-5393-404B-9C6D-6E2EC94967DB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785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8486E-08EA-4877-B9CF-8DD0CBCE6EF7}" type="slidenum">
              <a:rPr lang="es-AR" smtClean="0"/>
              <a:t>30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7376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B8CAD-5393-404B-9C6D-6E2EC94967DB}" type="slidenum">
              <a:rPr lang="es-AR" smtClean="0"/>
              <a:t>34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716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C46E3C-2498-5E10-B934-BE57DB901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2490" y="-21267"/>
            <a:ext cx="12252844" cy="69014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CA289A-AE8B-12CA-DB44-C41B8B381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551" t="36941" r="12346" b="34079"/>
          <a:stretch/>
        </p:blipFill>
        <p:spPr>
          <a:xfrm>
            <a:off x="485829" y="545114"/>
            <a:ext cx="2543908" cy="4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9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D21A5F9-9334-0CD8-4CCA-BFEA730DC4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16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6F08202-5468-6F79-5C4F-4FE117F32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8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51789FA8-A79E-0300-027B-F1E0ACD44331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rgbClr val="D70007"/>
                </a:solidFill>
              </a:rPr>
              <a:pPr/>
              <a:t>‹Nº›</a:t>
            </a:fld>
            <a:endParaRPr lang="es-AR" sz="1200" dirty="0">
              <a:solidFill>
                <a:srgbClr val="D70007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CC192B-DF65-78E5-F2EF-8F24B5B3C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401" userDrawn="1">
          <p15:clr>
            <a:srgbClr val="FBAE40"/>
          </p15:clr>
        </p15:guide>
        <p15:guide id="2" pos="27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D7524664-DE48-6AB2-391A-08B13A4E22B5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chemeClr val="bg1"/>
                </a:solidFill>
              </a:rPr>
              <a:pPr/>
              <a:t>‹Nº›</a:t>
            </a:fld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E516FF-856B-15BB-4EA6-7773511BF4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ABD2FB9-8899-AF2E-F3EC-70320DEBD7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22" t="31253"/>
          <a:stretch/>
        </p:blipFill>
        <p:spPr>
          <a:xfrm>
            <a:off x="-13648" y="-13648"/>
            <a:ext cx="12186975" cy="6858000"/>
          </a:xfrm>
          <a:prstGeom prst="rect">
            <a:avLst/>
          </a:prstGeom>
        </p:spPr>
      </p:pic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7513250D-AF5E-C9EF-F795-C284CC2A1972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rgbClr val="D70007"/>
                </a:solidFill>
              </a:rPr>
              <a:pPr/>
              <a:t>‹Nº›</a:t>
            </a:fld>
            <a:endParaRPr lang="es-AR" sz="1200" dirty="0">
              <a:solidFill>
                <a:srgbClr val="D70007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4942F5-1D8C-0A94-4B1E-2261DDF27A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87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BD4932A-F573-9811-BF88-A2FDAF23B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58" t="26709" r="2568" b="1146"/>
          <a:stretch/>
        </p:blipFill>
        <p:spPr>
          <a:xfrm>
            <a:off x="-23859" y="-81272"/>
            <a:ext cx="12306218" cy="698729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2B6B75FB-EFA4-6D58-28E5-36C79A40538F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chemeClr val="bg1"/>
                </a:solidFill>
              </a:rPr>
              <a:pPr/>
              <a:t>‹Nº›</a:t>
            </a:fld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D580CC-9EA3-7806-C09C-0D9881785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12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705C7-EE80-430C-BD13-32B2D5EB40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63071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668337-FCB1-1745-BC88-DC36A6941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BA6D6E-A838-49CF-31EE-E0A49ECF3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FEADC5-B106-A6ED-E7E4-EC13339AE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DEA45-C44C-F444-AE09-5AA8E7E8AAB3}" type="datetimeFigureOut">
              <a:rPr lang="es-AR" smtClean="0"/>
              <a:t>16/11/2024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D9EFD0-BDCE-4A99-2D75-28D80B4EC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B56AA6-131A-48E9-6AD2-399C4ED3F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20431-BF66-B24D-AF34-DBA72BBDDC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706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7B4DA85-1E41-722D-E799-4A925D5B807F}"/>
              </a:ext>
            </a:extLst>
          </p:cNvPr>
          <p:cNvSpPr txBox="1"/>
          <p:nvPr/>
        </p:nvSpPr>
        <p:spPr>
          <a:xfrm>
            <a:off x="508000" y="596955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Lato Light" panose="020F0302020204030203" pitchFamily="34" charset="77"/>
              </a:rPr>
              <a:t>DD/11/24</a:t>
            </a:r>
            <a:endParaRPr lang="es-AR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FA546D-F544-FDE9-1B1D-9DBE7AA8C59A}"/>
              </a:ext>
            </a:extLst>
          </p:cNvPr>
          <p:cNvSpPr txBox="1"/>
          <p:nvPr/>
        </p:nvSpPr>
        <p:spPr>
          <a:xfrm>
            <a:off x="2322733" y="1680604"/>
            <a:ext cx="8720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solidFill>
                  <a:srgbClr val="E3E3E3"/>
                </a:solidFill>
              </a:rPr>
              <a:t>Proyecto de Análisis de datos Ergonómicos</a:t>
            </a:r>
            <a:endParaRPr lang="es-AR" sz="7200" b="1" dirty="0">
              <a:solidFill>
                <a:srgbClr val="E3E3E3"/>
              </a:solidFill>
              <a:latin typeface="Lato" panose="020F0502020204030203" pitchFamily="34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A925595-0B37-3431-0D2A-F35BD4BA57DC}"/>
              </a:ext>
            </a:extLst>
          </p:cNvPr>
          <p:cNvSpPr txBox="1"/>
          <p:nvPr/>
        </p:nvSpPr>
        <p:spPr>
          <a:xfrm>
            <a:off x="2884074" y="4608777"/>
            <a:ext cx="6442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dirty="0">
                <a:solidFill>
                  <a:srgbClr val="FFFFFF"/>
                </a:solidFill>
              </a:rPr>
              <a:t>Equipo Nº 5 - </a:t>
            </a:r>
            <a:r>
              <a:rPr lang="es-AR" sz="2800" dirty="0" smtClean="0">
                <a:solidFill>
                  <a:srgbClr val="FFFFFF"/>
                </a:solidFill>
              </a:rPr>
              <a:t>Prácticas </a:t>
            </a:r>
            <a:r>
              <a:rPr lang="es-AR" sz="2800" dirty="0">
                <a:solidFill>
                  <a:srgbClr val="FFFFFF"/>
                </a:solidFill>
              </a:rPr>
              <a:t>Profesionalizantes 1</a:t>
            </a:r>
            <a:endParaRPr lang="es-AR" sz="28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37000" y="4005332"/>
            <a:ext cx="48138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D70007"/>
                </a:solidFill>
              </a:rPr>
              <a:t>Mejora Continua a través del Análisis Ergonómico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367" y="0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8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1" b="14344"/>
          <a:stretch/>
        </p:blipFill>
        <p:spPr>
          <a:xfrm>
            <a:off x="661453" y="4711676"/>
            <a:ext cx="10423887" cy="12730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4" y="1195754"/>
            <a:ext cx="10423887" cy="35159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8" y="-86175"/>
            <a:ext cx="914264" cy="94352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550039" y="346425"/>
            <a:ext cx="438413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DIAGRAMA</a:t>
            </a:r>
            <a:r>
              <a:rPr lang="es-ES" sz="3600" dirty="0" smtClean="0">
                <a:solidFill>
                  <a:srgbClr val="FF0000"/>
                </a:solidFill>
                <a:latin typeface="Lato Light" panose="020F0302020204030203"/>
              </a:rPr>
              <a:t> </a:t>
            </a:r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DE GANTT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8" name="Google Shape;521;p22"/>
          <p:cNvPicPr preferRelativeResize="0"/>
          <p:nvPr/>
        </p:nvPicPr>
        <p:blipFill rotWithShape="1">
          <a:blip r:embed="rId5">
            <a:alphaModFix/>
          </a:blip>
          <a:srcRect l="2857" r="71428"/>
          <a:stretch/>
        </p:blipFill>
        <p:spPr>
          <a:xfrm>
            <a:off x="8616460" y="196865"/>
            <a:ext cx="731520" cy="852162"/>
          </a:xfrm>
          <a:prstGeom prst="rect">
            <a:avLst/>
          </a:prstGeom>
          <a:solidFill>
            <a:srgbClr val="FFC1C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33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550039" y="346425"/>
            <a:ext cx="438413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DIAGRAMA</a:t>
            </a:r>
            <a:r>
              <a:rPr lang="es-ES" sz="3600" dirty="0" smtClean="0">
                <a:solidFill>
                  <a:srgbClr val="FF0000"/>
                </a:solidFill>
                <a:latin typeface="Lato Light" panose="020F0302020204030203"/>
              </a:rPr>
              <a:t> </a:t>
            </a:r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DE GANTT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191" y="96254"/>
            <a:ext cx="1009123" cy="438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64" y="1098265"/>
            <a:ext cx="9931927" cy="5072045"/>
          </a:xfrm>
          <a:prstGeom prst="rect">
            <a:avLst/>
          </a:prstGeom>
        </p:spPr>
      </p:pic>
      <p:pic>
        <p:nvPicPr>
          <p:cNvPr id="8" name="Google Shape;521;p22"/>
          <p:cNvPicPr preferRelativeResize="0"/>
          <p:nvPr/>
        </p:nvPicPr>
        <p:blipFill rotWithShape="1">
          <a:blip r:embed="rId5">
            <a:alphaModFix/>
          </a:blip>
          <a:srcRect l="2857" r="71428"/>
          <a:stretch/>
        </p:blipFill>
        <p:spPr>
          <a:xfrm>
            <a:off x="8616460" y="196865"/>
            <a:ext cx="731520" cy="852162"/>
          </a:xfrm>
          <a:prstGeom prst="rect">
            <a:avLst/>
          </a:prstGeom>
          <a:solidFill>
            <a:srgbClr val="FFC1C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326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550039" y="346425"/>
            <a:ext cx="438413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DIAGRAMA</a:t>
            </a:r>
            <a:r>
              <a:rPr lang="es-ES" sz="3600" dirty="0" smtClean="0">
                <a:solidFill>
                  <a:srgbClr val="FF0000"/>
                </a:solidFill>
                <a:latin typeface="Lato Light" panose="020F0302020204030203"/>
              </a:rPr>
              <a:t> </a:t>
            </a:r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DE GANTT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191" y="96254"/>
            <a:ext cx="1009123" cy="438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21"/>
          <a:stretch/>
        </p:blipFill>
        <p:spPr>
          <a:xfrm>
            <a:off x="914264" y="1477108"/>
            <a:ext cx="10424296" cy="3812344"/>
          </a:xfrm>
          <a:prstGeom prst="rect">
            <a:avLst/>
          </a:prstGeom>
        </p:spPr>
      </p:pic>
      <p:pic>
        <p:nvPicPr>
          <p:cNvPr id="8" name="Google Shape;521;p22"/>
          <p:cNvPicPr preferRelativeResize="0"/>
          <p:nvPr/>
        </p:nvPicPr>
        <p:blipFill rotWithShape="1">
          <a:blip r:embed="rId5">
            <a:alphaModFix/>
          </a:blip>
          <a:srcRect l="2857" r="71428"/>
          <a:stretch/>
        </p:blipFill>
        <p:spPr>
          <a:xfrm>
            <a:off x="8616460" y="196865"/>
            <a:ext cx="731520" cy="852162"/>
          </a:xfrm>
          <a:prstGeom prst="rect">
            <a:avLst/>
          </a:prstGeom>
          <a:solidFill>
            <a:srgbClr val="FFC1C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778" y="96254"/>
            <a:ext cx="1040488" cy="4523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50039" y="346425"/>
            <a:ext cx="438413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DIAGRAMA</a:t>
            </a:r>
            <a:r>
              <a:rPr lang="es-ES" sz="3600" dirty="0" smtClean="0">
                <a:solidFill>
                  <a:srgbClr val="FF0000"/>
                </a:solidFill>
                <a:latin typeface="Lato Light" panose="020F0302020204030203"/>
              </a:rPr>
              <a:t> </a:t>
            </a:r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DE GANTT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12" y="1406173"/>
            <a:ext cx="9762566" cy="3672264"/>
          </a:xfrm>
          <a:prstGeom prst="rect">
            <a:avLst/>
          </a:prstGeom>
        </p:spPr>
      </p:pic>
      <p:pic>
        <p:nvPicPr>
          <p:cNvPr id="9" name="Google Shape;521;p22"/>
          <p:cNvPicPr preferRelativeResize="0"/>
          <p:nvPr/>
        </p:nvPicPr>
        <p:blipFill rotWithShape="1">
          <a:blip r:embed="rId5">
            <a:alphaModFix/>
          </a:blip>
          <a:srcRect l="2857" r="71428"/>
          <a:stretch/>
        </p:blipFill>
        <p:spPr>
          <a:xfrm>
            <a:off x="8616460" y="196865"/>
            <a:ext cx="731520" cy="852162"/>
          </a:xfrm>
          <a:prstGeom prst="rect">
            <a:avLst/>
          </a:prstGeom>
          <a:solidFill>
            <a:srgbClr val="FFC1C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80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14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1" y="126092"/>
            <a:ext cx="1396335" cy="19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DICCIONARIO DE DATOS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4" y="1786597"/>
            <a:ext cx="5822602" cy="45697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50" y="1398002"/>
            <a:ext cx="5891616" cy="48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2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15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1" y="126092"/>
            <a:ext cx="1396335" cy="19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DICCIONARIO DE DATOS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06" y="1930326"/>
            <a:ext cx="5796803" cy="44260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060" y="1313593"/>
            <a:ext cx="5875606" cy="48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24199" y="1668752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05. </a:t>
            </a:r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SRPINT </a:t>
            </a:r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2</a:t>
            </a:r>
            <a:endParaRPr lang="es-AR" sz="24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14264" y="2383025"/>
            <a:ext cx="36858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Normalización de datos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Combinación de </a:t>
            </a: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datos</a:t>
            </a:r>
            <a:endParaRPr lang="es-ES" sz="2000" b="1" dirty="0">
              <a:solidFill>
                <a:schemeClr val="bg1"/>
              </a:solidFill>
              <a:latin typeface="Lato" panose="020F050202020403020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Integración de APIs </a:t>
            </a: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externas </a:t>
            </a:r>
            <a:endParaRPr lang="es-ES" sz="2000" b="1" dirty="0">
              <a:solidFill>
                <a:schemeClr val="bg1"/>
              </a:solidFill>
              <a:latin typeface="Lato" panose="020F050202020403020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Creación de </a:t>
            </a: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visualizaciones en Power BI</a:t>
            </a:r>
            <a:endParaRPr lang="es-ES" sz="2000" b="1" i="0" dirty="0">
              <a:solidFill>
                <a:schemeClr val="bg1"/>
              </a:solidFill>
              <a:effectLst/>
              <a:latin typeface="Lato" panose="020F0502020204030203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/>
          <a:stretch/>
        </p:blipFill>
        <p:spPr>
          <a:xfrm>
            <a:off x="5641145" y="844062"/>
            <a:ext cx="6457406" cy="55004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219" y="4630715"/>
            <a:ext cx="627942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3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920"/>
          <a:stretch/>
        </p:blipFill>
        <p:spPr>
          <a:xfrm>
            <a:off x="267287" y="2025748"/>
            <a:ext cx="1969475" cy="469264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897" y="2025748"/>
            <a:ext cx="9333002" cy="469264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38998" y="1330181"/>
            <a:ext cx="1123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Se realizan Macros en Excel para lograr tomar los datos de las planilla que nos proporciono la Empresa para el Proyecto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Normalización de datos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9" name="Google Shape;52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286" y="5106572"/>
            <a:ext cx="1969475" cy="8521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0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78" y="2011680"/>
            <a:ext cx="9325121" cy="466876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Normalización de datos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/>
          <a:srcRect l="5920"/>
          <a:stretch/>
        </p:blipFill>
        <p:spPr>
          <a:xfrm>
            <a:off x="267287" y="2025748"/>
            <a:ext cx="1969475" cy="469264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38998" y="1330181"/>
            <a:ext cx="1123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Se realizan Macros en Excel para lograr tomar los datos de las planilla que nos proporciono la Empresa para el Proyecto</a:t>
            </a:r>
          </a:p>
        </p:txBody>
      </p:sp>
      <p:pic>
        <p:nvPicPr>
          <p:cNvPr id="12" name="Google Shape;52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286" y="5106572"/>
            <a:ext cx="1969475" cy="8521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8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11" y="2040908"/>
            <a:ext cx="9453489" cy="467748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Normalización de datos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5920"/>
          <a:stretch/>
        </p:blipFill>
        <p:spPr>
          <a:xfrm>
            <a:off x="267287" y="2025748"/>
            <a:ext cx="1969475" cy="469264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38998" y="1330181"/>
            <a:ext cx="1123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Se realizan Macros en Excel para lograr tomar los datos de las planilla que nos proporciono la Empresa para el Proyecto</a:t>
            </a:r>
          </a:p>
        </p:txBody>
      </p:sp>
      <p:pic>
        <p:nvPicPr>
          <p:cNvPr id="10" name="Google Shape;52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286" y="5106572"/>
            <a:ext cx="1969475" cy="8521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57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98192FB-8708-54A6-CE0D-53F8F52B6A57}"/>
              </a:ext>
            </a:extLst>
          </p:cNvPr>
          <p:cNvSpPr txBox="1"/>
          <p:nvPr/>
        </p:nvSpPr>
        <p:spPr>
          <a:xfrm>
            <a:off x="6437796" y="1082244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INDICE</a:t>
            </a:r>
            <a:endParaRPr lang="es-AR" sz="22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A669E2-7E20-B505-7D0C-BCFD1CC1E713}"/>
              </a:ext>
            </a:extLst>
          </p:cNvPr>
          <p:cNvSpPr txBox="1"/>
          <p:nvPr/>
        </p:nvSpPr>
        <p:spPr>
          <a:xfrm>
            <a:off x="6437796" y="1684301"/>
            <a:ext cx="3429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01.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02.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03.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04</a:t>
            </a:r>
            <a:r>
              <a:rPr lang="es-AR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AR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05.</a:t>
            </a:r>
          </a:p>
          <a:p>
            <a:pPr>
              <a:lnSpc>
                <a:spcPct val="150000"/>
              </a:lnSpc>
            </a:pPr>
            <a:r>
              <a:rPr lang="es-AR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06.</a:t>
            </a:r>
          </a:p>
          <a:p>
            <a:pPr>
              <a:lnSpc>
                <a:spcPct val="150000"/>
              </a:lnSpc>
            </a:pPr>
            <a:r>
              <a:rPr lang="es-ES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07.</a:t>
            </a:r>
          </a:p>
          <a:p>
            <a:pPr>
              <a:lnSpc>
                <a:spcPct val="150000"/>
              </a:lnSpc>
            </a:pPr>
            <a:r>
              <a:rPr lang="es-ES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08. </a:t>
            </a:r>
            <a:endParaRPr lang="es-AR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BDEDB7-7F0D-E150-566B-47C67130C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b="36747"/>
          <a:stretch/>
        </p:blipFill>
        <p:spPr>
          <a:xfrm>
            <a:off x="0" y="28136"/>
            <a:ext cx="6302325" cy="68579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692DAF2-98F2-CB5F-B800-FA8B2A78B0FD}"/>
              </a:ext>
            </a:extLst>
          </p:cNvPr>
          <p:cNvSpPr txBox="1"/>
          <p:nvPr/>
        </p:nvSpPr>
        <p:spPr>
          <a:xfrm>
            <a:off x="6875117" y="1684301"/>
            <a:ext cx="42242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Presentación de Nuestro equipo 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Introducción y Objetivos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Reseña histórica 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Sprint </a:t>
            </a:r>
            <a:r>
              <a:rPr lang="es-ES" dirty="0">
                <a:solidFill>
                  <a:srgbClr val="606060"/>
                </a:solidFill>
                <a:latin typeface="Lato Light" panose="020F0302020204030203" pitchFamily="34" charset="77"/>
              </a:rPr>
              <a:t>1 </a:t>
            </a: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- Herramientas </a:t>
            </a:r>
            <a:r>
              <a:rPr lang="es-ES" dirty="0">
                <a:solidFill>
                  <a:srgbClr val="606060"/>
                </a:solidFill>
                <a:latin typeface="Lato Light" panose="020F0302020204030203" pitchFamily="34" charset="77"/>
              </a:rPr>
              <a:t>utilizadas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Sprint 2 - Normalización y Visualizaciones</a:t>
            </a:r>
          </a:p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Sprint 3 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Visualizaciones de Proyecto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Conclusiones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78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dondear rectángulo de esquina diagonal 5"/>
          <p:cNvSpPr/>
          <p:nvPr/>
        </p:nvSpPr>
        <p:spPr>
          <a:xfrm>
            <a:off x="1" y="1043840"/>
            <a:ext cx="12191999" cy="5842295"/>
          </a:xfrm>
          <a:prstGeom prst="round2DiagRect">
            <a:avLst>
              <a:gd name="adj1" fmla="val 0"/>
              <a:gd name="adj2" fmla="val 0"/>
            </a:avLst>
          </a:prstGeom>
          <a:gradFill flip="none" rotWithShape="1">
            <a:gsLst>
              <a:gs pos="16000">
                <a:srgbClr val="FFC1C1"/>
              </a:gs>
              <a:gs pos="46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54" y="1043840"/>
            <a:ext cx="6224555" cy="52985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3" y="2034984"/>
            <a:ext cx="5448655" cy="473090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INTEGRACION DE APIS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8083" y="1216247"/>
            <a:ext cx="560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 integra </a:t>
            </a:r>
            <a:r>
              <a:rPr lang="es-ES" dirty="0" err="1" smtClean="0"/>
              <a:t>Cookiecutter</a:t>
            </a:r>
            <a:r>
              <a:rPr lang="es-ES" dirty="0" smtClean="0"/>
              <a:t> al GitHub y se clona en Visual </a:t>
            </a:r>
            <a:r>
              <a:rPr lang="es-ES" dirty="0" err="1" smtClean="0"/>
              <a:t>Code</a:t>
            </a:r>
            <a:r>
              <a:rPr lang="es-ES" dirty="0" smtClean="0"/>
              <a:t> para trabajar los diferentes versionados en equipo</a:t>
            </a:r>
            <a:endParaRPr lang="es-AR" dirty="0"/>
          </a:p>
        </p:txBody>
      </p:sp>
      <p:pic>
        <p:nvPicPr>
          <p:cNvPr id="10" name="Google Shape;2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3054" y="5865079"/>
            <a:ext cx="1281397" cy="720786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16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21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1" y="136693"/>
            <a:ext cx="1396335" cy="19200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F9D244D9-15BD-4175-BC2D-748A4C2489ED}"/>
              </a:ext>
            </a:extLst>
          </p:cNvPr>
          <p:cNvSpPr>
            <a:spLocks/>
          </p:cNvSpPr>
          <p:nvPr/>
        </p:nvSpPr>
        <p:spPr bwMode="auto">
          <a:xfrm>
            <a:off x="2929424" y="471760"/>
            <a:ext cx="5894695" cy="32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1pPr>
            <a:lvl2pPr marL="742950" indent="-28575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2pPr>
            <a:lvl3pPr marL="11430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3pPr>
            <a:lvl4pPr marL="16002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4pPr>
            <a:lvl5pPr marL="20574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s-ES" altLang="es-AR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INDICADORES</a:t>
            </a:r>
            <a:endParaRPr lang="es-AR" altLang="es-AR" sz="2667" dirty="0">
              <a:solidFill>
                <a:schemeClr val="tx1">
                  <a:lumMod val="65000"/>
                  <a:lumOff val="35000"/>
                </a:schemeClr>
              </a:solidFill>
              <a:latin typeface="Assistant Medium" pitchFamily="2" charset="-79"/>
              <a:cs typeface="Assistant Medium" pitchFamily="2" charset="-79"/>
              <a:sym typeface="DIN Pro Black" pitchFamily="-90" charset="0"/>
            </a:endParaRPr>
          </a:p>
        </p:txBody>
      </p:sp>
      <p:cxnSp>
        <p:nvCxnSpPr>
          <p:cNvPr id="25" name="Conector recto 24"/>
          <p:cNvCxnSpPr/>
          <p:nvPr/>
        </p:nvCxnSpPr>
        <p:spPr>
          <a:xfrm>
            <a:off x="0" y="943520"/>
            <a:ext cx="85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7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5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DB0007"/>
                </a:solidFill>
                <a:latin typeface="Assistant Medium" pitchFamily="2" charset="-79"/>
                <a:cs typeface="Assistant Medium" pitchFamily="2" charset="-79"/>
              </a:rPr>
              <a:pPr/>
              <a:t>23</a:t>
            </a:fld>
            <a:endParaRPr lang="es-AR" dirty="0">
              <a:solidFill>
                <a:srgbClr val="DB0007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9D244D9-15BD-4175-BC2D-748A4C2489ED}"/>
              </a:ext>
            </a:extLst>
          </p:cNvPr>
          <p:cNvSpPr>
            <a:spLocks/>
          </p:cNvSpPr>
          <p:nvPr/>
        </p:nvSpPr>
        <p:spPr bwMode="auto">
          <a:xfrm>
            <a:off x="150506" y="389844"/>
            <a:ext cx="5894695" cy="32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1pPr>
            <a:lvl2pPr marL="742950" indent="-28575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2pPr>
            <a:lvl3pPr marL="11430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3pPr>
            <a:lvl4pPr marL="16002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4pPr>
            <a:lvl5pPr marL="20574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s-ES" altLang="es-AR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Título</a:t>
            </a:r>
            <a:endParaRPr lang="es-AR" altLang="es-AR" sz="2667" dirty="0">
              <a:solidFill>
                <a:schemeClr val="tx1">
                  <a:lumMod val="65000"/>
                  <a:lumOff val="35000"/>
                </a:schemeClr>
              </a:solidFill>
              <a:latin typeface="Assistant Medium" pitchFamily="2" charset="-79"/>
              <a:cs typeface="Assistant Medium" pitchFamily="2" charset="-79"/>
              <a:sym typeface="DIN Pro Black" pitchFamily="-90" charset="0"/>
            </a:endParaRPr>
          </a:p>
        </p:txBody>
      </p:sp>
      <p:sp>
        <p:nvSpPr>
          <p:cNvPr id="23" name="Título 2"/>
          <p:cNvSpPr txBox="1">
            <a:spLocks/>
          </p:cNvSpPr>
          <p:nvPr/>
        </p:nvSpPr>
        <p:spPr>
          <a:xfrm>
            <a:off x="7090744" y="474490"/>
            <a:ext cx="1557609" cy="22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s-AR"/>
            </a:defPPr>
            <a:lvl1pPr>
              <a:lnSpc>
                <a:spcPct val="8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50" charset="0"/>
                <a:ea typeface="PingFang SC Regular" pitchFamily="-90" charset="-122"/>
                <a:cs typeface="Arial" panose="020B0604020202020204" pitchFamily="34" charset="0"/>
              </a:defRPr>
            </a:lvl1pPr>
            <a:lvl2pPr marL="742950" indent="-285750">
              <a:defRPr sz="5600">
                <a:latin typeface="Gill Sans" pitchFamily="-90" charset="0"/>
                <a:ea typeface="PingFang SC Regular" pitchFamily="-90" charset="-122"/>
              </a:defRPr>
            </a:lvl2pPr>
            <a:lvl3pPr marL="1143000" indent="-228600">
              <a:defRPr sz="5600">
                <a:latin typeface="Gill Sans" pitchFamily="-90" charset="0"/>
                <a:ea typeface="PingFang SC Regular" pitchFamily="-90" charset="-122"/>
              </a:defRPr>
            </a:lvl3pPr>
            <a:lvl4pPr marL="1600200" indent="-228600">
              <a:defRPr sz="5600">
                <a:latin typeface="Gill Sans" pitchFamily="-90" charset="0"/>
                <a:ea typeface="PingFang SC Regular" pitchFamily="-90" charset="-122"/>
              </a:defRPr>
            </a:lvl4pPr>
            <a:lvl5pPr marL="2057400" indent="-228600">
              <a:defRPr sz="5600">
                <a:latin typeface="Gill Sans" pitchFamily="-90" charset="0"/>
                <a:ea typeface="PingFang SC Regular" pitchFamily="-90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latin typeface="Gill Sans" pitchFamily="-90" charset="0"/>
                <a:ea typeface="PingFang SC Regular" pitchFamily="-90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latin typeface="Gill Sans" pitchFamily="-90" charset="0"/>
                <a:ea typeface="PingFang SC Regular" pitchFamily="-90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latin typeface="Gill Sans" pitchFamily="-90" charset="0"/>
                <a:ea typeface="PingFang SC Regular" pitchFamily="-90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latin typeface="Gill Sans" pitchFamily="-90" charset="0"/>
                <a:ea typeface="PingFang SC Regular" pitchFamily="-90" charset="-122"/>
              </a:defRPr>
            </a:lvl9pPr>
          </a:lstStyle>
          <a:p>
            <a:pPr algn="r"/>
            <a:r>
              <a:rPr lang="es-AR" sz="1867" b="0" dirty="0">
                <a:latin typeface="Assistant Medium" pitchFamily="2" charset="-79"/>
                <a:cs typeface="Assistant Medium" pitchFamily="2" charset="-79"/>
                <a:sym typeface="Gill Sans" pitchFamily="-90" charset="0"/>
              </a:rPr>
              <a:t>Marzo 24</a:t>
            </a:r>
          </a:p>
        </p:txBody>
      </p:sp>
      <p:cxnSp>
        <p:nvCxnSpPr>
          <p:cNvPr id="24" name="Conector recto 23"/>
          <p:cNvCxnSpPr/>
          <p:nvPr/>
        </p:nvCxnSpPr>
        <p:spPr>
          <a:xfrm>
            <a:off x="116639" y="691085"/>
            <a:ext cx="85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1" y="136693"/>
            <a:ext cx="1396335" cy="192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2" y="2663808"/>
            <a:ext cx="657809" cy="657809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10642575" y="3713366"/>
            <a:ext cx="762839" cy="735012"/>
            <a:chOff x="397778" y="1030398"/>
            <a:chExt cx="572129" cy="551259"/>
          </a:xfrm>
        </p:grpSpPr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78" y="1088300"/>
              <a:ext cx="493357" cy="493357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778" y="1030398"/>
              <a:ext cx="359129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563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DB0007"/>
                </a:solidFill>
                <a:latin typeface="Assistant Medium" pitchFamily="2" charset="-79"/>
                <a:cs typeface="Assistant Medium" pitchFamily="2" charset="-79"/>
              </a:rPr>
              <a:pPr/>
              <a:t>24</a:t>
            </a:fld>
            <a:endParaRPr lang="es-AR" dirty="0">
              <a:solidFill>
                <a:srgbClr val="DB0007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9D244D9-15BD-4175-BC2D-748A4C2489ED}"/>
              </a:ext>
            </a:extLst>
          </p:cNvPr>
          <p:cNvSpPr>
            <a:spLocks/>
          </p:cNvSpPr>
          <p:nvPr/>
        </p:nvSpPr>
        <p:spPr bwMode="auto">
          <a:xfrm>
            <a:off x="150506" y="389844"/>
            <a:ext cx="5894695" cy="32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1pPr>
            <a:lvl2pPr marL="742950" indent="-28575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2pPr>
            <a:lvl3pPr marL="11430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3pPr>
            <a:lvl4pPr marL="16002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4pPr>
            <a:lvl5pPr marL="20574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s-ES" altLang="es-AR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Título</a:t>
            </a:r>
            <a:endParaRPr lang="es-AR" altLang="es-AR" sz="2667" dirty="0">
              <a:solidFill>
                <a:schemeClr val="tx1">
                  <a:lumMod val="65000"/>
                  <a:lumOff val="35000"/>
                </a:schemeClr>
              </a:solidFill>
              <a:latin typeface="Assistant Medium" pitchFamily="2" charset="-79"/>
              <a:cs typeface="Assistant Medium" pitchFamily="2" charset="-79"/>
              <a:sym typeface="DIN Pro Black" pitchFamily="-90" charset="0"/>
            </a:endParaRPr>
          </a:p>
        </p:txBody>
      </p:sp>
      <p:sp>
        <p:nvSpPr>
          <p:cNvPr id="23" name="Título 2"/>
          <p:cNvSpPr txBox="1">
            <a:spLocks/>
          </p:cNvSpPr>
          <p:nvPr/>
        </p:nvSpPr>
        <p:spPr>
          <a:xfrm>
            <a:off x="7090744" y="474490"/>
            <a:ext cx="1557609" cy="22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s-AR"/>
            </a:defPPr>
            <a:lvl1pPr>
              <a:lnSpc>
                <a:spcPct val="8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50" charset="0"/>
                <a:ea typeface="PingFang SC Regular" pitchFamily="-90" charset="-122"/>
                <a:cs typeface="Arial" panose="020B0604020202020204" pitchFamily="34" charset="0"/>
              </a:defRPr>
            </a:lvl1pPr>
            <a:lvl2pPr marL="742950" indent="-285750">
              <a:defRPr sz="5600">
                <a:latin typeface="Gill Sans" pitchFamily="-90" charset="0"/>
                <a:ea typeface="PingFang SC Regular" pitchFamily="-90" charset="-122"/>
              </a:defRPr>
            </a:lvl2pPr>
            <a:lvl3pPr marL="1143000" indent="-228600">
              <a:defRPr sz="5600">
                <a:latin typeface="Gill Sans" pitchFamily="-90" charset="0"/>
                <a:ea typeface="PingFang SC Regular" pitchFamily="-90" charset="-122"/>
              </a:defRPr>
            </a:lvl3pPr>
            <a:lvl4pPr marL="1600200" indent="-228600">
              <a:defRPr sz="5600">
                <a:latin typeface="Gill Sans" pitchFamily="-90" charset="0"/>
                <a:ea typeface="PingFang SC Regular" pitchFamily="-90" charset="-122"/>
              </a:defRPr>
            </a:lvl4pPr>
            <a:lvl5pPr marL="2057400" indent="-228600">
              <a:defRPr sz="5600">
                <a:latin typeface="Gill Sans" pitchFamily="-90" charset="0"/>
                <a:ea typeface="PingFang SC Regular" pitchFamily="-90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latin typeface="Gill Sans" pitchFamily="-90" charset="0"/>
                <a:ea typeface="PingFang SC Regular" pitchFamily="-90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latin typeface="Gill Sans" pitchFamily="-90" charset="0"/>
                <a:ea typeface="PingFang SC Regular" pitchFamily="-90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latin typeface="Gill Sans" pitchFamily="-90" charset="0"/>
                <a:ea typeface="PingFang SC Regular" pitchFamily="-90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latin typeface="Gill Sans" pitchFamily="-90" charset="0"/>
                <a:ea typeface="PingFang SC Regular" pitchFamily="-90" charset="-122"/>
              </a:defRPr>
            </a:lvl9pPr>
          </a:lstStyle>
          <a:p>
            <a:pPr algn="r"/>
            <a:r>
              <a:rPr lang="es-AR" sz="1867" b="0" dirty="0">
                <a:latin typeface="Assistant Medium" pitchFamily="2" charset="-79"/>
                <a:cs typeface="Assistant Medium" pitchFamily="2" charset="-79"/>
                <a:sym typeface="Gill Sans" pitchFamily="-90" charset="0"/>
              </a:rPr>
              <a:t>Marzo 24</a:t>
            </a:r>
          </a:p>
        </p:txBody>
      </p:sp>
      <p:cxnSp>
        <p:nvCxnSpPr>
          <p:cNvPr id="24" name="Conector recto 23"/>
          <p:cNvCxnSpPr/>
          <p:nvPr/>
        </p:nvCxnSpPr>
        <p:spPr>
          <a:xfrm>
            <a:off x="116639" y="691085"/>
            <a:ext cx="85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1" y="136693"/>
            <a:ext cx="1396335" cy="192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65" y="1368408"/>
            <a:ext cx="657809" cy="657809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1489865" y="2301026"/>
            <a:ext cx="762839" cy="735012"/>
            <a:chOff x="397778" y="1030398"/>
            <a:chExt cx="572129" cy="551259"/>
          </a:xfrm>
        </p:grpSpPr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78" y="1088300"/>
              <a:ext cx="493357" cy="493357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778" y="1030398"/>
              <a:ext cx="359129" cy="360000"/>
            </a:xfrm>
            <a:prstGeom prst="rect">
              <a:avLst/>
            </a:prstGeom>
          </p:spPr>
        </p:pic>
      </p:grpSp>
      <p:sp>
        <p:nvSpPr>
          <p:cNvPr id="11" name="Rectangle 11">
            <a:extLst>
              <a:ext uri="{FF2B5EF4-FFF2-40B4-BE49-F238E27FC236}">
                <a16:creationId xmlns:a16="http://schemas.microsoft.com/office/drawing/2014/main" id="{F9D244D9-15BD-4175-BC2D-748A4C2489ED}"/>
              </a:ext>
            </a:extLst>
          </p:cNvPr>
          <p:cNvSpPr>
            <a:spLocks/>
          </p:cNvSpPr>
          <p:nvPr/>
        </p:nvSpPr>
        <p:spPr bwMode="auto">
          <a:xfrm>
            <a:off x="2860786" y="1506896"/>
            <a:ext cx="2058348" cy="387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1pPr>
            <a:lvl2pPr marL="742950" indent="-28575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2pPr>
            <a:lvl3pPr marL="11430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3pPr>
            <a:lvl4pPr marL="16002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4pPr>
            <a:lvl5pPr marL="2057400" indent="-228600"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90" charset="0"/>
                <a:ea typeface="PingFang SC Regular" pitchFamily="-90" charset="-122"/>
                <a:sym typeface="Gill Sans" pitchFamily="-90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ES" altLang="es-A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ssistant" pitchFamily="2" charset="-79"/>
                <a:cs typeface="Assistant" pitchFamily="2" charset="-79"/>
              </a:rPr>
              <a:t>Ingrese Su Texto - Ingrese Su Texto - </a:t>
            </a:r>
            <a:endParaRPr lang="es-AR" altLang="es-AR" sz="1867" dirty="0">
              <a:solidFill>
                <a:schemeClr val="tx1">
                  <a:lumMod val="65000"/>
                  <a:lumOff val="35000"/>
                </a:schemeClr>
              </a:solidFill>
              <a:latin typeface="Assistant" pitchFamily="2" charset="-79"/>
              <a:cs typeface="Assistant" pitchFamily="2" charset="-79"/>
              <a:sym typeface="DIN Pro Black" pitchFamily="-90" charset="0"/>
            </a:endParaRPr>
          </a:p>
          <a:p>
            <a:pPr algn="ctr">
              <a:lnSpc>
                <a:spcPct val="150000"/>
              </a:lnSpc>
            </a:pPr>
            <a:r>
              <a:rPr lang="es-ES" altLang="es-A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ssistant" pitchFamily="2" charset="-79"/>
                <a:cs typeface="Assistant" pitchFamily="2" charset="-79"/>
              </a:rPr>
              <a:t>Ingrese Su Texto - </a:t>
            </a:r>
            <a:endParaRPr lang="es-AR" altLang="es-AR" sz="1867" dirty="0">
              <a:solidFill>
                <a:schemeClr val="tx1">
                  <a:lumMod val="65000"/>
                  <a:lumOff val="35000"/>
                </a:schemeClr>
              </a:solidFill>
              <a:latin typeface="Assistant" pitchFamily="2" charset="-79"/>
              <a:cs typeface="Assistant" pitchFamily="2" charset="-79"/>
              <a:sym typeface="DIN Pro Black" pitchFamily="-90" charset="0"/>
            </a:endParaRPr>
          </a:p>
          <a:p>
            <a:pPr algn="ctr">
              <a:lnSpc>
                <a:spcPct val="150000"/>
              </a:lnSpc>
            </a:pPr>
            <a:r>
              <a:rPr lang="es-ES" altLang="es-A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ssistant" pitchFamily="2" charset="-79"/>
                <a:cs typeface="Assistant" pitchFamily="2" charset="-79"/>
              </a:rPr>
              <a:t>Ingrese Su Texto - </a:t>
            </a:r>
            <a:endParaRPr lang="es-AR" altLang="es-AR" sz="1867" dirty="0">
              <a:solidFill>
                <a:schemeClr val="tx1">
                  <a:lumMod val="65000"/>
                  <a:lumOff val="35000"/>
                </a:schemeClr>
              </a:solidFill>
              <a:latin typeface="Assistant" pitchFamily="2" charset="-79"/>
              <a:cs typeface="Assistant" pitchFamily="2" charset="-79"/>
              <a:sym typeface="DIN Pro Black" pitchFamily="-90" charset="0"/>
            </a:endParaRPr>
          </a:p>
          <a:p>
            <a:pPr algn="ctr">
              <a:lnSpc>
                <a:spcPct val="150000"/>
              </a:lnSpc>
            </a:pPr>
            <a:r>
              <a:rPr lang="es-ES" altLang="es-A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ssistant" pitchFamily="2" charset="-79"/>
                <a:cs typeface="Assistant" pitchFamily="2" charset="-79"/>
              </a:rPr>
              <a:t>Ingrese Su Texto - </a:t>
            </a:r>
            <a:endParaRPr lang="es-AR" altLang="es-AR" sz="1867" dirty="0">
              <a:solidFill>
                <a:schemeClr val="tx1">
                  <a:lumMod val="65000"/>
                  <a:lumOff val="35000"/>
                </a:schemeClr>
              </a:solidFill>
              <a:latin typeface="Assistant" pitchFamily="2" charset="-79"/>
              <a:cs typeface="Assistant" pitchFamily="2" charset="-79"/>
              <a:sym typeface="DIN Pro Black" pitchFamily="-90" charset="0"/>
            </a:endParaRPr>
          </a:p>
          <a:p>
            <a:pPr algn="ctr">
              <a:lnSpc>
                <a:spcPct val="150000"/>
              </a:lnSpc>
            </a:pPr>
            <a:r>
              <a:rPr lang="es-ES" altLang="es-A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ssistant" pitchFamily="2" charset="-79"/>
                <a:cs typeface="Assistant" pitchFamily="2" charset="-79"/>
              </a:rPr>
              <a:t>Ingrese Su Texto - </a:t>
            </a:r>
            <a:endParaRPr lang="es-AR" altLang="es-AR" sz="1867" dirty="0">
              <a:solidFill>
                <a:schemeClr val="tx1">
                  <a:lumMod val="65000"/>
                  <a:lumOff val="35000"/>
                </a:schemeClr>
              </a:solidFill>
              <a:latin typeface="Assistant" pitchFamily="2" charset="-79"/>
              <a:cs typeface="Assistant" pitchFamily="2" charset="-79"/>
              <a:sym typeface="DIN Pro Black" pitchFamily="-90" charset="0"/>
            </a:endParaRPr>
          </a:p>
          <a:p>
            <a:pPr algn="ctr">
              <a:lnSpc>
                <a:spcPct val="150000"/>
              </a:lnSpc>
            </a:pPr>
            <a:r>
              <a:rPr lang="es-ES" altLang="es-A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ssistant" pitchFamily="2" charset="-79"/>
                <a:cs typeface="Assistant" pitchFamily="2" charset="-79"/>
              </a:rPr>
              <a:t>Ingrese Su Texto - </a:t>
            </a:r>
            <a:endParaRPr lang="es-AR" altLang="es-AR" sz="1867" dirty="0">
              <a:solidFill>
                <a:schemeClr val="tx1">
                  <a:lumMod val="65000"/>
                  <a:lumOff val="35000"/>
                </a:schemeClr>
              </a:solidFill>
              <a:latin typeface="Assistant" pitchFamily="2" charset="-79"/>
              <a:cs typeface="Assistant" pitchFamily="2" charset="-79"/>
              <a:sym typeface="DIN Pro Black" pitchFamily="-90" charset="0"/>
            </a:endParaRPr>
          </a:p>
          <a:p>
            <a:pPr algn="ctr">
              <a:lnSpc>
                <a:spcPct val="150000"/>
              </a:lnSpc>
            </a:pPr>
            <a:r>
              <a:rPr lang="es-ES" altLang="es-A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ssistant" pitchFamily="2" charset="-79"/>
                <a:cs typeface="Assistant" pitchFamily="2" charset="-79"/>
              </a:rPr>
              <a:t>Ingrese Su Texto - </a:t>
            </a:r>
            <a:endParaRPr lang="es-AR" altLang="es-AR" sz="1867" dirty="0">
              <a:solidFill>
                <a:schemeClr val="tx1">
                  <a:lumMod val="65000"/>
                  <a:lumOff val="35000"/>
                </a:schemeClr>
              </a:solidFill>
              <a:latin typeface="Assistant" pitchFamily="2" charset="-79"/>
              <a:cs typeface="Assistant" pitchFamily="2" charset="-79"/>
              <a:sym typeface="DIN Pro Black" pitchFamily="-90" charset="0"/>
            </a:endParaRPr>
          </a:p>
          <a:p>
            <a:pPr algn="ctr">
              <a:lnSpc>
                <a:spcPct val="150000"/>
              </a:lnSpc>
            </a:pPr>
            <a:endParaRPr lang="es-AR" altLang="es-AR" sz="1867" dirty="0">
              <a:solidFill>
                <a:schemeClr val="tx1">
                  <a:lumMod val="65000"/>
                  <a:lumOff val="35000"/>
                </a:schemeClr>
              </a:solidFill>
              <a:latin typeface="Assistant" pitchFamily="2" charset="-79"/>
              <a:cs typeface="Assistant" pitchFamily="2" charset="-79"/>
              <a:sym typeface="DIN Pro Black" pitchFamily="-9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9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25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1" y="136693"/>
            <a:ext cx="1396335" cy="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5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26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1" y="136693"/>
            <a:ext cx="1396335" cy="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2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27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6614386" y="1717483"/>
            <a:ext cx="5152445" cy="47177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966" y="1799678"/>
            <a:ext cx="4624180" cy="4556673"/>
          </a:xfrm>
          <a:prstGeom prst="ellipse">
            <a:avLst/>
          </a:prstGeom>
          <a:ln w="63500" cap="rnd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1" y="136693"/>
            <a:ext cx="1396333" cy="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28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1" y="136693"/>
            <a:ext cx="1396335" cy="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0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1" y="136693"/>
            <a:ext cx="1396333" cy="192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8746067" y="978745"/>
            <a:ext cx="2641709" cy="256937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885808" y="3520018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29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637" y="978744"/>
            <a:ext cx="2575139" cy="2575139"/>
          </a:xfrm>
          <a:prstGeom prst="ellipse">
            <a:avLst/>
          </a:prstGeom>
          <a:ln w="63500" cap="rnd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993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7A32E2F-A4AD-82D6-5C34-DEB66AE2C2E9}"/>
              </a:ext>
            </a:extLst>
          </p:cNvPr>
          <p:cNvSpPr txBox="1"/>
          <p:nvPr/>
        </p:nvSpPr>
        <p:spPr>
          <a:xfrm>
            <a:off x="1069974" y="897751"/>
            <a:ext cx="8355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EQUIPO Nº 5 – Practicas Profesionalizantes 1 - 2024</a:t>
            </a:r>
            <a:endParaRPr lang="es-AR" sz="24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27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D72B46-176C-24D4-45B7-70EE67441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" t="3627" r="156" b="3886"/>
          <a:stretch/>
        </p:blipFill>
        <p:spPr>
          <a:xfrm>
            <a:off x="1069975" y="1511300"/>
            <a:ext cx="2424114" cy="33673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0E7951-FC26-3CD9-7008-BFECFFEC2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64" t="6883" r="21569" b="19865"/>
          <a:stretch/>
        </p:blipFill>
        <p:spPr>
          <a:xfrm>
            <a:off x="3626584" y="1529299"/>
            <a:ext cx="2403325" cy="33579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975298-1709-4CDC-885A-820A90288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85" t="5000" r="20185" b="10740"/>
          <a:stretch/>
        </p:blipFill>
        <p:spPr>
          <a:xfrm>
            <a:off x="6172200" y="1513533"/>
            <a:ext cx="2386384" cy="33720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10B72E-539A-8994-28F8-6B79A28EF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795" y="1593216"/>
            <a:ext cx="2393633" cy="319151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D16B63E-C43C-B52C-6923-22A63263D928}"/>
              </a:ext>
            </a:extLst>
          </p:cNvPr>
          <p:cNvSpPr/>
          <p:nvPr/>
        </p:nvSpPr>
        <p:spPr>
          <a:xfrm>
            <a:off x="8707579" y="4871300"/>
            <a:ext cx="2387621" cy="936714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DF8254F-B213-BDA5-47CC-A7EB94EE4ACC}"/>
              </a:ext>
            </a:extLst>
          </p:cNvPr>
          <p:cNvSpPr txBox="1"/>
          <p:nvPr/>
        </p:nvSpPr>
        <p:spPr>
          <a:xfrm>
            <a:off x="8716999" y="4898069"/>
            <a:ext cx="25249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Lato" panose="020F0502020204030203" pitchFamily="34" charset="77"/>
              </a:rPr>
              <a:t>BELEN PADRON</a:t>
            </a:r>
          </a:p>
          <a:p>
            <a:r>
              <a:rPr lang="es-ES" sz="1400" dirty="0" smtClean="0">
                <a:solidFill>
                  <a:schemeClr val="bg1"/>
                </a:solidFill>
                <a:latin typeface="Lato" panose="020F0502020204030203" pitchFamily="34" charset="77"/>
              </a:rPr>
              <a:t>Coordinadora de Recursos</a:t>
            </a:r>
          </a:p>
          <a:p>
            <a:r>
              <a:rPr lang="es-ES" sz="1400" dirty="0" smtClean="0">
                <a:solidFill>
                  <a:schemeClr val="bg1"/>
                </a:solidFill>
                <a:latin typeface="Lato" panose="020F0502020204030203" pitchFamily="34" charset="77"/>
              </a:rPr>
              <a:t>Diseñadora de Visualizaciones</a:t>
            </a:r>
            <a:endParaRPr lang="es-AR" sz="14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0CA6154-6D38-DDF5-6DF7-1E9D12085055}"/>
              </a:ext>
            </a:extLst>
          </p:cNvPr>
          <p:cNvSpPr/>
          <p:nvPr/>
        </p:nvSpPr>
        <p:spPr>
          <a:xfrm>
            <a:off x="1092200" y="4871300"/>
            <a:ext cx="2385400" cy="936714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320F717-A978-229A-D0D2-0E04FAD3B558}"/>
              </a:ext>
            </a:extLst>
          </p:cNvPr>
          <p:cNvSpPr txBox="1"/>
          <p:nvPr/>
        </p:nvSpPr>
        <p:spPr>
          <a:xfrm>
            <a:off x="1171579" y="4884684"/>
            <a:ext cx="232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Lato" panose="020F0502020204030203" pitchFamily="34" charset="77"/>
              </a:rPr>
              <a:t>RAMIRO PINEDO </a:t>
            </a:r>
          </a:p>
          <a:p>
            <a:r>
              <a:rPr lang="es-ES" dirty="0" err="1" smtClean="0">
                <a:solidFill>
                  <a:schemeClr val="bg1"/>
                </a:solidFill>
                <a:latin typeface="Lato" panose="020F0502020204030203" pitchFamily="34" charset="77"/>
              </a:rPr>
              <a:t>Lider</a:t>
            </a:r>
            <a:r>
              <a:rPr lang="es-ES" dirty="0" smtClean="0">
                <a:solidFill>
                  <a:schemeClr val="bg1"/>
                </a:solidFill>
                <a:latin typeface="Lato" panose="020F0502020204030203" pitchFamily="34" charset="77"/>
              </a:rPr>
              <a:t> del Proyecto</a:t>
            </a:r>
          </a:p>
          <a:p>
            <a:r>
              <a:rPr lang="es-ES" dirty="0" smtClean="0">
                <a:solidFill>
                  <a:schemeClr val="bg1"/>
                </a:solidFill>
                <a:latin typeface="Lato" panose="020F0502020204030203" pitchFamily="34" charset="77"/>
              </a:rPr>
              <a:t>Comunicador</a:t>
            </a:r>
            <a:endParaRPr lang="es-AR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B459D4C-9645-9EE2-75A7-3564DA117F8F}"/>
              </a:ext>
            </a:extLst>
          </p:cNvPr>
          <p:cNvSpPr/>
          <p:nvPr/>
        </p:nvSpPr>
        <p:spPr>
          <a:xfrm>
            <a:off x="3633800" y="4871300"/>
            <a:ext cx="2385400" cy="936714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7B426C-7A1E-72C3-0552-A7658B498FF4}"/>
              </a:ext>
            </a:extLst>
          </p:cNvPr>
          <p:cNvSpPr txBox="1"/>
          <p:nvPr/>
        </p:nvSpPr>
        <p:spPr>
          <a:xfrm>
            <a:off x="3633308" y="4898069"/>
            <a:ext cx="25388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Lato" panose="020F0502020204030203" pitchFamily="34" charset="77"/>
              </a:rPr>
              <a:t>BARBARA RIGONI</a:t>
            </a:r>
          </a:p>
          <a:p>
            <a:r>
              <a:rPr lang="es-ES" sz="1400" dirty="0" smtClean="0">
                <a:solidFill>
                  <a:schemeClr val="bg1"/>
                </a:solidFill>
                <a:latin typeface="Lato" panose="020F0502020204030203" pitchFamily="34" charset="77"/>
              </a:rPr>
              <a:t>Comunicadora Suplente</a:t>
            </a:r>
          </a:p>
          <a:p>
            <a:r>
              <a:rPr lang="es-ES" sz="1400" dirty="0" smtClean="0">
                <a:solidFill>
                  <a:schemeClr val="bg1"/>
                </a:solidFill>
                <a:latin typeface="Lato" panose="020F0502020204030203" pitchFamily="34" charset="77"/>
              </a:rPr>
              <a:t>Diseñadora de Visualizaciones</a:t>
            </a:r>
            <a:endParaRPr lang="es-AR" sz="14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6425314-1500-4912-A856-643D4FF95BD8}"/>
              </a:ext>
            </a:extLst>
          </p:cNvPr>
          <p:cNvSpPr/>
          <p:nvPr/>
        </p:nvSpPr>
        <p:spPr>
          <a:xfrm>
            <a:off x="6175400" y="4871300"/>
            <a:ext cx="2385400" cy="936714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84F1A7-5AD3-C5AE-E58C-91BD60C65CB4}"/>
              </a:ext>
            </a:extLst>
          </p:cNvPr>
          <p:cNvSpPr txBox="1"/>
          <p:nvPr/>
        </p:nvSpPr>
        <p:spPr>
          <a:xfrm>
            <a:off x="6267392" y="4898069"/>
            <a:ext cx="21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Lato" panose="020F0502020204030203" pitchFamily="34" charset="77"/>
              </a:rPr>
              <a:t>CRISTIAN COUTO </a:t>
            </a:r>
          </a:p>
          <a:p>
            <a:r>
              <a:rPr lang="es-ES" dirty="0" smtClean="0">
                <a:solidFill>
                  <a:schemeClr val="bg1"/>
                </a:solidFill>
                <a:latin typeface="Lato" panose="020F0502020204030203" pitchFamily="34" charset="77"/>
              </a:rPr>
              <a:t>Experto en sistemas</a:t>
            </a:r>
          </a:p>
          <a:p>
            <a:r>
              <a:rPr lang="es-ES" dirty="0" smtClean="0">
                <a:solidFill>
                  <a:schemeClr val="bg1"/>
                </a:solidFill>
                <a:latin typeface="Lato" panose="020F0502020204030203" pitchFamily="34" charset="77"/>
              </a:rPr>
              <a:t>Analista de Datos</a:t>
            </a:r>
            <a:endParaRPr lang="es-AR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4565781" y="2277772"/>
            <a:ext cx="3060441" cy="2271616"/>
            <a:chOff x="3314362" y="1760090"/>
            <a:chExt cx="2295331" cy="1703712"/>
          </a:xfrm>
        </p:grpSpPr>
        <p:sp>
          <p:nvSpPr>
            <p:cNvPr id="3" name="CuadroTexto 2"/>
            <p:cNvSpPr txBox="1"/>
            <p:nvPr/>
          </p:nvSpPr>
          <p:spPr>
            <a:xfrm>
              <a:off x="3314362" y="2779047"/>
              <a:ext cx="2295331" cy="6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5333" b="1" dirty="0">
                  <a:solidFill>
                    <a:schemeClr val="bg1"/>
                  </a:solidFill>
                  <a:latin typeface="+mj-lt"/>
                  <a:cs typeface="Assistant SemiBold" pitchFamily="2" charset="-79"/>
                </a:rPr>
                <a:t>2024</a:t>
              </a:r>
              <a:endParaRPr lang="es-AR" sz="1867" b="1" dirty="0">
                <a:solidFill>
                  <a:schemeClr val="bg1"/>
                </a:solidFill>
                <a:latin typeface="+mj-lt"/>
                <a:cs typeface="Assistant SemiBold" pitchFamily="2" charset="-79"/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0470" y="1760090"/>
              <a:ext cx="2283115" cy="10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42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E423729-96F7-B922-19A2-F3AD1CBAEC71}"/>
              </a:ext>
            </a:extLst>
          </p:cNvPr>
          <p:cNvSpPr txBox="1"/>
          <p:nvPr/>
        </p:nvSpPr>
        <p:spPr>
          <a:xfrm>
            <a:off x="977900" y="8382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D70007"/>
                </a:solidFill>
                <a:latin typeface="Lato" panose="020F0502020204030203" pitchFamily="34" charset="77"/>
              </a:rPr>
              <a:t>Ventas del mes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FEAA0B47-D0C4-2F87-7FCE-D3C752766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181544"/>
              </p:ext>
            </p:extLst>
          </p:nvPr>
        </p:nvGraphicFramePr>
        <p:xfrm>
          <a:off x="8669338" y="1879601"/>
          <a:ext cx="2176462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6ACCB4B-43E1-CC05-B20F-5E63D2DC0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561651"/>
              </p:ext>
            </p:extLst>
          </p:nvPr>
        </p:nvGraphicFramePr>
        <p:xfrm>
          <a:off x="1379538" y="1917701"/>
          <a:ext cx="2176462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23D3A63A-8007-B952-593D-5AC694DE1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462285"/>
              </p:ext>
            </p:extLst>
          </p:nvPr>
        </p:nvGraphicFramePr>
        <p:xfrm>
          <a:off x="5007769" y="1879601"/>
          <a:ext cx="2176462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9FF45A62-F35D-BFE9-5E28-6878B6B8BF5E}"/>
              </a:ext>
            </a:extLst>
          </p:cNvPr>
          <p:cNvSpPr txBox="1"/>
          <p:nvPr/>
        </p:nvSpPr>
        <p:spPr>
          <a:xfrm>
            <a:off x="9347200" y="271815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606060"/>
                </a:solidFill>
                <a:latin typeface="Lato" panose="020F0502020204030203" pitchFamily="34" charset="77"/>
              </a:rPr>
              <a:t>25%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83140B-49C7-75C3-9B79-05DB7E142452}"/>
              </a:ext>
            </a:extLst>
          </p:cNvPr>
          <p:cNvSpPr txBox="1"/>
          <p:nvPr/>
        </p:nvSpPr>
        <p:spPr>
          <a:xfrm>
            <a:off x="2057400" y="273103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606060"/>
                </a:solidFill>
                <a:latin typeface="Lato" panose="020F0502020204030203" pitchFamily="34" charset="77"/>
              </a:rPr>
              <a:t>75%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BBBF692-7646-4D5D-D97E-3DF1DF4B1E1E}"/>
              </a:ext>
            </a:extLst>
          </p:cNvPr>
          <p:cNvSpPr txBox="1"/>
          <p:nvPr/>
        </p:nvSpPr>
        <p:spPr>
          <a:xfrm>
            <a:off x="5676900" y="271815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606060"/>
                </a:solidFill>
                <a:latin typeface="Lato" panose="020F0502020204030203" pitchFamily="34" charset="77"/>
              </a:rPr>
              <a:t>50%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2710EE9-D482-02EE-24F8-4D4CD9574C44}"/>
              </a:ext>
            </a:extLst>
          </p:cNvPr>
          <p:cNvSpPr txBox="1"/>
          <p:nvPr/>
        </p:nvSpPr>
        <p:spPr>
          <a:xfrm>
            <a:off x="4999038" y="4405283"/>
            <a:ext cx="24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rgbClr val="D70007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E08459A-695A-8B8E-13B8-BB82E181BB03}"/>
              </a:ext>
            </a:extLst>
          </p:cNvPr>
          <p:cNvSpPr txBox="1"/>
          <p:nvPr/>
        </p:nvSpPr>
        <p:spPr>
          <a:xfrm>
            <a:off x="8643938" y="4405283"/>
            <a:ext cx="24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rgbClr val="D70007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DEA3C7-DAB8-3D80-37D3-0D5F63D29AD8}"/>
              </a:ext>
            </a:extLst>
          </p:cNvPr>
          <p:cNvSpPr txBox="1"/>
          <p:nvPr/>
        </p:nvSpPr>
        <p:spPr>
          <a:xfrm>
            <a:off x="4734719" y="4902200"/>
            <a:ext cx="286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53A08E1-7C30-1217-56CE-54931AAF6ECB}"/>
              </a:ext>
            </a:extLst>
          </p:cNvPr>
          <p:cNvSpPr txBox="1"/>
          <p:nvPr/>
        </p:nvSpPr>
        <p:spPr>
          <a:xfrm>
            <a:off x="8381207" y="4902200"/>
            <a:ext cx="286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539FD73-F7DC-ADCA-54A1-F128FE0E5375}"/>
              </a:ext>
            </a:extLst>
          </p:cNvPr>
          <p:cNvSpPr txBox="1"/>
          <p:nvPr/>
        </p:nvSpPr>
        <p:spPr>
          <a:xfrm>
            <a:off x="1315859" y="4405283"/>
            <a:ext cx="24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rgbClr val="D70007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7B4112B-F425-0C1E-8E79-78A78ABE3274}"/>
              </a:ext>
            </a:extLst>
          </p:cNvPr>
          <p:cNvSpPr txBox="1"/>
          <p:nvPr/>
        </p:nvSpPr>
        <p:spPr>
          <a:xfrm>
            <a:off x="1059478" y="4902200"/>
            <a:ext cx="286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CCDDCE-67DF-B58C-8927-A52C8B576AD7}"/>
              </a:ext>
            </a:extLst>
          </p:cNvPr>
          <p:cNvSpPr txBox="1"/>
          <p:nvPr/>
        </p:nvSpPr>
        <p:spPr>
          <a:xfrm>
            <a:off x="914264" y="185311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D70007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B4797421-263B-5B99-3915-7B8494F76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5" t="3516" r="12354"/>
          <a:stretch/>
        </p:blipFill>
        <p:spPr>
          <a:xfrm>
            <a:off x="5854700" y="0"/>
            <a:ext cx="63373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E423729-96F7-B922-19A2-F3AD1CBAEC71}"/>
              </a:ext>
            </a:extLst>
          </p:cNvPr>
          <p:cNvSpPr txBox="1"/>
          <p:nvPr/>
        </p:nvSpPr>
        <p:spPr>
          <a:xfrm>
            <a:off x="977900" y="8382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D70007"/>
                </a:solidFill>
                <a:latin typeface="Lato" panose="020F0502020204030203" pitchFamily="34" charset="77"/>
              </a:rPr>
              <a:t>Ventas del mes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272FE1-D970-8CC5-F194-F896DB3DD761}"/>
              </a:ext>
            </a:extLst>
          </p:cNvPr>
          <p:cNvSpPr txBox="1"/>
          <p:nvPr/>
        </p:nvSpPr>
        <p:spPr>
          <a:xfrm>
            <a:off x="960438" y="1776383"/>
            <a:ext cx="2176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D70007"/>
                </a:solidFill>
                <a:latin typeface="Lato Light" panose="020F0302020204030203" pitchFamily="34" charset="77"/>
              </a:rPr>
              <a:t>COMMODO CONSQUEAT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B9D492-EC1A-2CCD-DD19-8E47471DD719}"/>
              </a:ext>
            </a:extLst>
          </p:cNvPr>
          <p:cNvSpPr txBox="1"/>
          <p:nvPr/>
        </p:nvSpPr>
        <p:spPr>
          <a:xfrm>
            <a:off x="960437" y="1471583"/>
            <a:ext cx="250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D70007"/>
                </a:solidFill>
              </a:rPr>
              <a:t>Commodo </a:t>
            </a:r>
            <a:r>
              <a:rPr lang="es-AR" dirty="0" err="1">
                <a:solidFill>
                  <a:srgbClr val="D70007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BC870F-0DB8-95BC-153E-9D09CAE995E5}"/>
              </a:ext>
            </a:extLst>
          </p:cNvPr>
          <p:cNvSpPr txBox="1"/>
          <p:nvPr/>
        </p:nvSpPr>
        <p:spPr>
          <a:xfrm>
            <a:off x="952499" y="2324100"/>
            <a:ext cx="3915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 Ut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wisi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enim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ad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minim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veniam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quis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nostrud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exerci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tation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ullamcorper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</a:t>
            </a:r>
          </a:p>
          <a:p>
            <a:endParaRPr lang="es-AR" sz="1200" dirty="0">
              <a:solidFill>
                <a:srgbClr val="606060"/>
              </a:solidFill>
              <a:latin typeface="Lato" panose="020F0502020204030203" pitchFamily="34" charset="77"/>
            </a:endParaRPr>
          </a:p>
          <a:p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Duis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autem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iriure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dolor in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hendrerit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in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vulputate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esse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molestie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consequat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illum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feugiat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nulla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facilisis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at vero eros et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accumsan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et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iusto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odio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dignissim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qui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blandit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praesent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luptatum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zzril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delenit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augue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duis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te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feugait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nulla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facilisi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BFDF1D1-5624-CC88-483D-45F116FF1BE5}"/>
              </a:ext>
            </a:extLst>
          </p:cNvPr>
          <p:cNvSpPr txBox="1"/>
          <p:nvPr/>
        </p:nvSpPr>
        <p:spPr>
          <a:xfrm>
            <a:off x="1108075" y="5149334"/>
            <a:ext cx="19313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b="1" dirty="0" err="1">
                <a:solidFill>
                  <a:srgbClr val="D70007"/>
                </a:solidFill>
                <a:latin typeface="Lato" panose="020F0502020204030203" pitchFamily="34" charset="77"/>
              </a:rPr>
              <a:t>Nulla</a:t>
            </a:r>
            <a:r>
              <a:rPr lang="es-AR" sz="14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1400" b="1" dirty="0" err="1">
                <a:solidFill>
                  <a:srgbClr val="D70007"/>
                </a:solidFill>
                <a:latin typeface="Lato" panose="020F0502020204030203" pitchFamily="34" charset="77"/>
              </a:rPr>
              <a:t>facilisis</a:t>
            </a:r>
            <a:r>
              <a:rPr lang="es-AR" sz="1400" b="1" dirty="0">
                <a:solidFill>
                  <a:srgbClr val="D70007"/>
                </a:solidFill>
                <a:latin typeface="Lato" panose="020F0502020204030203" pitchFamily="34" charset="77"/>
              </a:rPr>
              <a:t> at vero</a:t>
            </a:r>
          </a:p>
          <a:p>
            <a:r>
              <a:rPr lang="es-AR" sz="1400" b="1" dirty="0">
                <a:solidFill>
                  <a:srgbClr val="D70007"/>
                </a:solidFill>
                <a:latin typeface="Lato" panose="020F0502020204030203" pitchFamily="34" charset="77"/>
              </a:rPr>
              <a:t>eros et </a:t>
            </a:r>
            <a:r>
              <a:rPr lang="es-AR" sz="1400" b="1" dirty="0" err="1">
                <a:solidFill>
                  <a:srgbClr val="D70007"/>
                </a:solidFill>
                <a:latin typeface="Lato" panose="020F0502020204030203" pitchFamily="34" charset="77"/>
              </a:rPr>
              <a:t>accumsan</a:t>
            </a:r>
            <a:r>
              <a:rPr lang="es-AR" sz="1400" b="1" dirty="0">
                <a:solidFill>
                  <a:srgbClr val="D70007"/>
                </a:solidFill>
                <a:latin typeface="Lato" panose="020F0502020204030203" pitchFamily="34" charset="77"/>
              </a:rPr>
              <a:t> et</a:t>
            </a:r>
          </a:p>
          <a:p>
            <a:r>
              <a:rPr lang="es-AR" sz="1400" b="1" dirty="0" err="1">
                <a:solidFill>
                  <a:srgbClr val="D70007"/>
                </a:solidFill>
                <a:latin typeface="Lato" panose="020F0502020204030203" pitchFamily="34" charset="77"/>
              </a:rPr>
              <a:t>iusto</a:t>
            </a:r>
            <a:r>
              <a:rPr lang="es-AR" sz="1400" b="1" dirty="0">
                <a:solidFill>
                  <a:srgbClr val="D70007"/>
                </a:solidFill>
                <a:latin typeface="Lato" panose="020F0502020204030203" pitchFamily="34" charset="77"/>
              </a:rPr>
              <a:t> odio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5147CF9-7AED-C7DE-59E6-36B525F193CA}"/>
              </a:ext>
            </a:extLst>
          </p:cNvPr>
          <p:cNvCxnSpPr>
            <a:cxnSpLocks/>
          </p:cNvCxnSpPr>
          <p:nvPr/>
        </p:nvCxnSpPr>
        <p:spPr>
          <a:xfrm>
            <a:off x="1055688" y="5054600"/>
            <a:ext cx="0" cy="990600"/>
          </a:xfrm>
          <a:prstGeom prst="line">
            <a:avLst/>
          </a:prstGeom>
          <a:ln w="15875">
            <a:solidFill>
              <a:srgbClr val="D700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34F310B-FC73-193A-5F7C-42B3BDC27B30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D70007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F43918-17ED-2A56-0D48-493DEE667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F21630B-F9D2-7222-1F8D-210F3FAB3361}"/>
              </a:ext>
            </a:extLst>
          </p:cNvPr>
          <p:cNvSpPr txBox="1"/>
          <p:nvPr/>
        </p:nvSpPr>
        <p:spPr>
          <a:xfrm>
            <a:off x="977900" y="5168900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D70007"/>
                </a:solidFill>
                <a:latin typeface="Lato Light" panose="020F0302020204030203" pitchFamily="34" charset="77"/>
              </a:rPr>
              <a:t>Color fuente: </a:t>
            </a:r>
            <a:r>
              <a:rPr lang="es-AR" sz="1400" dirty="0" err="1">
                <a:solidFill>
                  <a:srgbClr val="D70007"/>
                </a:solidFill>
                <a:latin typeface="Lato Light" panose="020F0302020204030203" pitchFamily="34" charset="77"/>
              </a:rPr>
              <a:t>Lorem</a:t>
            </a:r>
            <a:r>
              <a:rPr lang="es-AR" sz="1400" dirty="0">
                <a:solidFill>
                  <a:srgbClr val="D70007"/>
                </a:solidFill>
                <a:latin typeface="Lato Light" panose="020F0302020204030203" pitchFamily="34" charset="77"/>
              </a:rPr>
              <a:t> </a:t>
            </a:r>
            <a:r>
              <a:rPr lang="es-AR" sz="1400" dirty="0" err="1">
                <a:solidFill>
                  <a:srgbClr val="D70007"/>
                </a:solidFill>
                <a:latin typeface="Lato Light" panose="020F0302020204030203" pitchFamily="34" charset="77"/>
              </a:rPr>
              <a:t>Ipsum</a:t>
            </a:r>
            <a:endParaRPr lang="es-AR" sz="1400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22A00A-3E22-B381-1B64-F23186DE40DE}"/>
              </a:ext>
            </a:extLst>
          </p:cNvPr>
          <p:cNvSpPr txBox="1"/>
          <p:nvPr/>
        </p:nvSpPr>
        <p:spPr>
          <a:xfrm>
            <a:off x="952500" y="1587500"/>
            <a:ext cx="57023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“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Adipiscing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elit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, sed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diam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nonummy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nibh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euismod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tincidunt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ut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laoreet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dolore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magna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aliquam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erat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4000" b="1" dirty="0" err="1">
                <a:solidFill>
                  <a:srgbClr val="D70007"/>
                </a:solidFill>
                <a:latin typeface="Lato" panose="020F0502020204030203" pitchFamily="34" charset="77"/>
              </a:rPr>
              <a:t>volutpat</a:t>
            </a:r>
            <a:r>
              <a:rPr lang="es-AR" sz="4000" b="1" dirty="0">
                <a:solidFill>
                  <a:srgbClr val="D70007"/>
                </a:solidFill>
                <a:latin typeface="Lato" panose="020F0502020204030203" pitchFamily="34" charset="77"/>
              </a:rPr>
              <a:t>.”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FE60DEB-E088-44AB-13D9-6116B29CAD6A}"/>
              </a:ext>
            </a:extLst>
          </p:cNvPr>
          <p:cNvSpPr txBox="1"/>
          <p:nvPr/>
        </p:nvSpPr>
        <p:spPr>
          <a:xfrm>
            <a:off x="977900" y="8382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rgbClr val="D70007"/>
                </a:solidFill>
                <a:latin typeface="Lato Light" panose="020F0302020204030203" pitchFamily="34" charset="77"/>
              </a:rPr>
              <a:t>Frase destacada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46737-3F4A-17D6-FFE2-B4236209360C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D70007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</p:spTree>
    <p:extLst>
      <p:ext uri="{BB962C8B-B14F-4D97-AF65-F5344CB8AC3E}">
        <p14:creationId xmlns:p14="http://schemas.microsoft.com/office/powerpoint/2010/main" val="9696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B03D0618-883B-52A5-E2A6-6C31825AD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" t="7941" r="980" b="8435"/>
          <a:stretch/>
        </p:blipFill>
        <p:spPr>
          <a:xfrm>
            <a:off x="0" y="-38101"/>
            <a:ext cx="12204700" cy="6921457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2DAA60A4-CDB4-2C5D-6889-3433E0077078}"/>
              </a:ext>
            </a:extLst>
          </p:cNvPr>
          <p:cNvSpPr/>
          <p:nvPr/>
        </p:nvSpPr>
        <p:spPr>
          <a:xfrm>
            <a:off x="12879" y="-12879"/>
            <a:ext cx="12192000" cy="6896234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C1C506C-D443-07D5-F523-DAC1E318C43A}"/>
              </a:ext>
            </a:extLst>
          </p:cNvPr>
          <p:cNvSpPr/>
          <p:nvPr/>
        </p:nvSpPr>
        <p:spPr>
          <a:xfrm>
            <a:off x="-12879" y="-12880"/>
            <a:ext cx="4076700" cy="6896235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D2E513-C0BF-22CA-270A-AAD642296C3C}"/>
              </a:ext>
            </a:extLst>
          </p:cNvPr>
          <p:cNvSpPr txBox="1"/>
          <p:nvPr/>
        </p:nvSpPr>
        <p:spPr>
          <a:xfrm>
            <a:off x="317499" y="1917700"/>
            <a:ext cx="1395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bg1"/>
                </a:solidFill>
                <a:latin typeface="Lato" panose="020F0502020204030203" pitchFamily="34" charset="77"/>
              </a:rPr>
              <a:t>100+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9237A-76A9-2311-F9F5-34E81BD7BE53}"/>
              </a:ext>
            </a:extLst>
          </p:cNvPr>
          <p:cNvSpPr txBox="1"/>
          <p:nvPr/>
        </p:nvSpPr>
        <p:spPr>
          <a:xfrm>
            <a:off x="330199" y="1130300"/>
            <a:ext cx="1395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bg1"/>
                </a:solidFill>
                <a:latin typeface="Lato" panose="020F0502020204030203" pitchFamily="34" charset="77"/>
              </a:rPr>
              <a:t>250+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E208984-2CD2-742B-C24E-4E9FB562F1B4}"/>
              </a:ext>
            </a:extLst>
          </p:cNvPr>
          <p:cNvSpPr txBox="1"/>
          <p:nvPr/>
        </p:nvSpPr>
        <p:spPr>
          <a:xfrm>
            <a:off x="1619786" y="2007285"/>
            <a:ext cx="2063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Lorem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ipsum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dolor</a:t>
            </a:r>
          </a:p>
          <a:p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sit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amet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,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0BA713C-4472-28C5-66A5-3AF0FE69FEE1}"/>
              </a:ext>
            </a:extLst>
          </p:cNvPr>
          <p:cNvSpPr txBox="1"/>
          <p:nvPr/>
        </p:nvSpPr>
        <p:spPr>
          <a:xfrm>
            <a:off x="1619786" y="1232585"/>
            <a:ext cx="2063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Lorem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ipsum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dolor</a:t>
            </a:r>
          </a:p>
          <a:p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sit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amet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, </a:t>
            </a:r>
            <a:r>
              <a:rPr lang="es-AR" sz="1400" dirty="0" err="1">
                <a:solidFill>
                  <a:schemeClr val="bg1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400" dirty="0">
                <a:solidFill>
                  <a:schemeClr val="bg1"/>
                </a:solidFill>
                <a:latin typeface="Lato Light" panose="020F0302020204030203" pitchFamily="34" charset="77"/>
              </a:rPr>
              <a:t>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35BAF7B-1DDC-00E8-ACF9-65406B607116}"/>
              </a:ext>
            </a:extLst>
          </p:cNvPr>
          <p:cNvSpPr txBox="1"/>
          <p:nvPr/>
        </p:nvSpPr>
        <p:spPr>
          <a:xfrm>
            <a:off x="349250" y="5823635"/>
            <a:ext cx="274168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Lorem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ipsum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dolor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sit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amet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,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adipiscing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elit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, sed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diam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nonummy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nibh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euismod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tincidunt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ut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laoreet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 Light" panose="020F0302020204030203" pitchFamily="34" charset="77"/>
              </a:rPr>
              <a:t>dolore</a:t>
            </a:r>
            <a:r>
              <a:rPr lang="es-AR" sz="1100" dirty="0">
                <a:solidFill>
                  <a:schemeClr val="bg1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120E003-D07D-EE96-7221-6ACC63C07A9F}"/>
              </a:ext>
            </a:extLst>
          </p:cNvPr>
          <p:cNvSpPr txBox="1"/>
          <p:nvPr/>
        </p:nvSpPr>
        <p:spPr>
          <a:xfrm>
            <a:off x="317500" y="4940300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b="1" dirty="0">
                <a:solidFill>
                  <a:schemeClr val="bg1"/>
                </a:solidFill>
                <a:latin typeface="Lato" panose="020F0502020204030203" pitchFamily="34" charset="77"/>
              </a:rPr>
              <a:t>2100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7DE401E-652E-6781-C817-29930FA80C9F}"/>
              </a:ext>
            </a:extLst>
          </p:cNvPr>
          <p:cNvSpPr txBox="1"/>
          <p:nvPr/>
        </p:nvSpPr>
        <p:spPr>
          <a:xfrm>
            <a:off x="8032750" y="2717800"/>
            <a:ext cx="3210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b="1" dirty="0">
                <a:solidFill>
                  <a:schemeClr val="bg1"/>
                </a:solidFill>
                <a:latin typeface="Lato" panose="020F0502020204030203" pitchFamily="34" charset="77"/>
              </a:rPr>
              <a:t>500K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8B4E773-6D59-32A1-F09E-94A78F1BAACD}"/>
              </a:ext>
            </a:extLst>
          </p:cNvPr>
          <p:cNvSpPr txBox="1"/>
          <p:nvPr/>
        </p:nvSpPr>
        <p:spPr>
          <a:xfrm>
            <a:off x="8083549" y="4188060"/>
            <a:ext cx="2609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chemeClr val="bg1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34664AB-A319-A82C-6C88-BF3AF000D0A6}"/>
              </a:ext>
            </a:extLst>
          </p:cNvPr>
          <p:cNvSpPr txBox="1"/>
          <p:nvPr/>
        </p:nvSpPr>
        <p:spPr>
          <a:xfrm>
            <a:off x="8096250" y="4519461"/>
            <a:ext cx="27903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Lorem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ipsum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dolor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sit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amet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,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consectetuer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adipiscing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elit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, sed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diam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nonummy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nibh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euismod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tincidunt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ut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laoreet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dolore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393D036-C5F2-2F99-BDBC-94C7FBA0502D}"/>
              </a:ext>
            </a:extLst>
          </p:cNvPr>
          <p:cNvSpPr txBox="1"/>
          <p:nvPr/>
        </p:nvSpPr>
        <p:spPr>
          <a:xfrm>
            <a:off x="4654550" y="2717800"/>
            <a:ext cx="3210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b="1" dirty="0">
                <a:solidFill>
                  <a:schemeClr val="bg1"/>
                </a:solidFill>
                <a:latin typeface="Lato" panose="020F0502020204030203" pitchFamily="34" charset="77"/>
              </a:rPr>
              <a:t>120K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0E1EFFD-FC26-FB0F-CC27-B368C13094EC}"/>
              </a:ext>
            </a:extLst>
          </p:cNvPr>
          <p:cNvSpPr txBox="1"/>
          <p:nvPr/>
        </p:nvSpPr>
        <p:spPr>
          <a:xfrm>
            <a:off x="4705349" y="4188060"/>
            <a:ext cx="2609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chemeClr val="bg1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051CC98-0E75-3E83-7109-AACC92B4154E}"/>
              </a:ext>
            </a:extLst>
          </p:cNvPr>
          <p:cNvSpPr txBox="1"/>
          <p:nvPr/>
        </p:nvSpPr>
        <p:spPr>
          <a:xfrm>
            <a:off x="4718050" y="4519461"/>
            <a:ext cx="27903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Lorem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ipsum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dolor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sit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amet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,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consectetuer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adipiscing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elit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, sed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diam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nonummy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nibh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euismod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tincidunt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ut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laoreet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Lato" panose="020F0502020204030203" pitchFamily="34" charset="77"/>
              </a:rPr>
              <a:t>dolore</a:t>
            </a:r>
            <a:r>
              <a:rPr lang="es-AR" sz="1100" dirty="0">
                <a:solidFill>
                  <a:schemeClr val="bg1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D786FB7-ABF2-AE77-3FF7-F1F9CA8AA2C7}"/>
              </a:ext>
            </a:extLst>
          </p:cNvPr>
          <p:cNvSpPr txBox="1"/>
          <p:nvPr/>
        </p:nvSpPr>
        <p:spPr>
          <a:xfrm>
            <a:off x="4692650" y="1150035"/>
            <a:ext cx="30253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Lorem</a:t>
            </a:r>
            <a:r>
              <a:rPr lang="es-AR" sz="2800" b="1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s-AR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impsum</a:t>
            </a:r>
            <a:endParaRPr lang="es-AR" sz="2800" b="1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s-AR" sz="2800" b="1" dirty="0">
                <a:solidFill>
                  <a:schemeClr val="bg1"/>
                </a:solidFill>
                <a:latin typeface="Lato" panose="020F0502020204030203" pitchFamily="34" charset="77"/>
              </a:rPr>
              <a:t>dolor </a:t>
            </a:r>
            <a:r>
              <a:rPr lang="es-AR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sit</a:t>
            </a:r>
            <a:r>
              <a:rPr lang="es-AR" sz="2800" b="1" dirty="0">
                <a:solidFill>
                  <a:schemeClr val="bg1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364E62-AF84-B87A-482B-06453392CF78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77CDCFEA-07F3-EA02-938C-956F0C035BA5}"/>
              </a:ext>
            </a:extLst>
          </p:cNvPr>
          <p:cNvSpPr txBox="1"/>
          <p:nvPr/>
        </p:nvSpPr>
        <p:spPr>
          <a:xfrm>
            <a:off x="6629400" y="1473200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D70007"/>
                </a:solidFill>
                <a:latin typeface="Lato Light" panose="020F0302020204030203" pitchFamily="34" charset="77"/>
              </a:rPr>
              <a:t>SUBTÍTULO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61CF98-789C-A822-9CCA-36672EAA99FC}"/>
              </a:ext>
            </a:extLst>
          </p:cNvPr>
          <p:cNvSpPr txBox="1"/>
          <p:nvPr/>
        </p:nvSpPr>
        <p:spPr>
          <a:xfrm>
            <a:off x="6629399" y="1130300"/>
            <a:ext cx="3784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D70007"/>
                </a:solidFill>
                <a:latin typeface="Lato" panose="020F0502020204030203" pitchFamily="34" charset="77"/>
              </a:rPr>
              <a:t>Descripción del título principal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38D8DF-5D98-9F6A-3AC7-ECF5C19149B1}"/>
              </a:ext>
            </a:extLst>
          </p:cNvPr>
          <p:cNvSpPr txBox="1"/>
          <p:nvPr/>
        </p:nvSpPr>
        <p:spPr>
          <a:xfrm>
            <a:off x="6629399" y="2184400"/>
            <a:ext cx="39183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 Ut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wisi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enim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ad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minim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veniam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quis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nostrud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exerci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tation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ullamcorper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</a:t>
            </a:r>
          </a:p>
          <a:p>
            <a:endParaRPr lang="es-AR" sz="1200" dirty="0">
              <a:solidFill>
                <a:srgbClr val="606060"/>
              </a:solidFill>
              <a:latin typeface="Lato" panose="020F0502020204030203" pitchFamily="34" charset="77"/>
            </a:endParaRPr>
          </a:p>
          <a:p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Duis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autem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iriure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dolor in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hendrerit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in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vulputate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esse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molestie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consequat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vel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illum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eu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feugiat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nulla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facilisis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at vero eros et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accumsan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et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iusto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odio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dignissim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qui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blandit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praesent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luptatum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zzril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delenit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augue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duis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te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feugait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nulla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" panose="020F0502020204030203" pitchFamily="34" charset="77"/>
              </a:rPr>
              <a:t>facilisi</a:t>
            </a:r>
            <a:r>
              <a:rPr lang="es-AR" sz="1200" dirty="0">
                <a:solidFill>
                  <a:srgbClr val="606060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0180CFD-11D5-B53F-30BF-2AEC35F3FDE2}"/>
              </a:ext>
            </a:extLst>
          </p:cNvPr>
          <p:cNvSpPr txBox="1"/>
          <p:nvPr/>
        </p:nvSpPr>
        <p:spPr>
          <a:xfrm>
            <a:off x="8693150" y="4470400"/>
            <a:ext cx="1661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rgbClr val="D70007"/>
                </a:solidFill>
                <a:latin typeface="Lato" panose="020F0502020204030203" pitchFamily="34" charset="77"/>
              </a:rPr>
              <a:t>450K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A814A2-FC1F-108B-794B-914E979F605E}"/>
              </a:ext>
            </a:extLst>
          </p:cNvPr>
          <p:cNvSpPr txBox="1"/>
          <p:nvPr/>
        </p:nvSpPr>
        <p:spPr>
          <a:xfrm>
            <a:off x="6877050" y="4470400"/>
            <a:ext cx="1661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rgbClr val="D70007"/>
                </a:solidFill>
                <a:latin typeface="Lato" panose="020F0502020204030203" pitchFamily="34" charset="77"/>
              </a:rPr>
              <a:t>120K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C10359-EE92-FD26-1656-FEBDA85744C4}"/>
              </a:ext>
            </a:extLst>
          </p:cNvPr>
          <p:cNvSpPr txBox="1"/>
          <p:nvPr/>
        </p:nvSpPr>
        <p:spPr>
          <a:xfrm>
            <a:off x="6927850" y="5227544"/>
            <a:ext cx="176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Nulla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facilisis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at vero </a:t>
            </a:r>
          </a:p>
          <a:p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eros et </a:t>
            </a:r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accumsan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et </a:t>
            </a:r>
          </a:p>
          <a:p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iusto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odio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416FC1-9655-A425-3268-E0306BD3164A}"/>
              </a:ext>
            </a:extLst>
          </p:cNvPr>
          <p:cNvCxnSpPr>
            <a:cxnSpLocks/>
          </p:cNvCxnSpPr>
          <p:nvPr/>
        </p:nvCxnSpPr>
        <p:spPr>
          <a:xfrm>
            <a:off x="6731000" y="4546600"/>
            <a:ext cx="0" cy="1384300"/>
          </a:xfrm>
          <a:prstGeom prst="line">
            <a:avLst/>
          </a:prstGeom>
          <a:ln w="15875">
            <a:solidFill>
              <a:srgbClr val="D700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630A91EA-4C4E-078B-E155-4B3E811FD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7" b="24978"/>
          <a:stretch/>
        </p:blipFill>
        <p:spPr>
          <a:xfrm>
            <a:off x="847066" y="1219450"/>
            <a:ext cx="5261592" cy="238507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C09B05C-2A78-2C60-11F3-4F906D4BD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" t="10824" r="1995" b="23291"/>
          <a:stretch/>
        </p:blipFill>
        <p:spPr>
          <a:xfrm>
            <a:off x="847066" y="3648236"/>
            <a:ext cx="5248933" cy="239593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24F64FD-DA1A-247B-9B30-1322AB6C2570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D70007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E41D80-70E9-08F7-87CB-72F72AEAEAB4}"/>
              </a:ext>
            </a:extLst>
          </p:cNvPr>
          <p:cNvSpPr txBox="1"/>
          <p:nvPr/>
        </p:nvSpPr>
        <p:spPr>
          <a:xfrm>
            <a:off x="8734878" y="5227544"/>
            <a:ext cx="176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Nulla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</a:t>
            </a:r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facilisis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at vero </a:t>
            </a:r>
          </a:p>
          <a:p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eros et </a:t>
            </a:r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accumsan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et </a:t>
            </a:r>
          </a:p>
          <a:p>
            <a:r>
              <a:rPr lang="es-AR" sz="1200" b="1" dirty="0" err="1">
                <a:solidFill>
                  <a:srgbClr val="D70007"/>
                </a:solidFill>
                <a:latin typeface="Lato" panose="020F0502020204030203" pitchFamily="34" charset="77"/>
              </a:rPr>
              <a:t>iusto</a:t>
            </a:r>
            <a:r>
              <a:rPr lang="es-AR" sz="1200" b="1" dirty="0">
                <a:solidFill>
                  <a:srgbClr val="D70007"/>
                </a:solidFill>
                <a:latin typeface="Lato" panose="020F0502020204030203" pitchFamily="34" charset="77"/>
              </a:rPr>
              <a:t> odio</a:t>
            </a:r>
          </a:p>
        </p:txBody>
      </p:sp>
    </p:spTree>
    <p:extLst>
      <p:ext uri="{BB962C8B-B14F-4D97-AF65-F5344CB8AC3E}">
        <p14:creationId xmlns:p14="http://schemas.microsoft.com/office/powerpoint/2010/main" val="5728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7B4DA85-1E41-722D-E799-4A925D5B807F}"/>
              </a:ext>
            </a:extLst>
          </p:cNvPr>
          <p:cNvSpPr txBox="1"/>
          <p:nvPr/>
        </p:nvSpPr>
        <p:spPr>
          <a:xfrm>
            <a:off x="508000" y="596955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Lato Light" panose="020F0302020204030203" pitchFamily="34" charset="77"/>
              </a:rPr>
              <a:t>DD/MM/AA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D17532-19C4-8444-9A15-A523EADAA096}"/>
              </a:ext>
            </a:extLst>
          </p:cNvPr>
          <p:cNvSpPr txBox="1"/>
          <p:nvPr/>
        </p:nvSpPr>
        <p:spPr>
          <a:xfrm>
            <a:off x="520700" y="30988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Muchas gracias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D4AE41-1FE9-87A4-63E3-50CD2F782107}"/>
              </a:ext>
            </a:extLst>
          </p:cNvPr>
          <p:cNvSpPr txBox="1"/>
          <p:nvPr/>
        </p:nvSpPr>
        <p:spPr>
          <a:xfrm>
            <a:off x="533400" y="3485634"/>
            <a:ext cx="15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Lato Light" panose="020F0302020204030203" pitchFamily="34" charset="77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3370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7A32E2F-A4AD-82D6-5C34-DEB66AE2C2E9}"/>
              </a:ext>
            </a:extLst>
          </p:cNvPr>
          <p:cNvSpPr txBox="1"/>
          <p:nvPr/>
        </p:nvSpPr>
        <p:spPr>
          <a:xfrm>
            <a:off x="802054" y="1159545"/>
            <a:ext cx="381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D70007"/>
                </a:solidFill>
                <a:latin typeface="Lato" panose="020F0502020204030203" pitchFamily="34" charset="77"/>
              </a:rPr>
              <a:t>01. </a:t>
            </a:r>
            <a:r>
              <a:rPr lang="es-AR" sz="28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Introducción</a:t>
            </a:r>
            <a:endParaRPr lang="es-AR" sz="28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9D7329-1BEB-8EF4-AB91-310367D63F84}"/>
              </a:ext>
            </a:extLst>
          </p:cNvPr>
          <p:cNvSpPr txBox="1"/>
          <p:nvPr/>
        </p:nvSpPr>
        <p:spPr>
          <a:xfrm>
            <a:off x="988282" y="1773612"/>
            <a:ext cx="91826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En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este PPT estaremos plasmando el trabajo del equipo. Desde el inicio del proyecto, los </a:t>
            </a:r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desafíos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atravesados y las conclusiones arrojadas tras los análisis, transformaciones y visualizaciones de los datos </a:t>
            </a:r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proporcionados en su origen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por la empresa </a:t>
            </a:r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NEWSAN</a:t>
            </a:r>
            <a:endParaRPr lang="es-AR" sz="2000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02054" y="2945230"/>
            <a:ext cx="2122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AR" sz="28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02. Objetivos </a:t>
            </a:r>
            <a:endParaRPr lang="es-AR" sz="28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88282" y="3468450"/>
            <a:ext cx="8816899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u="sng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Los objetivos son: </a:t>
            </a:r>
          </a:p>
          <a:p>
            <a:r>
              <a:rPr lang="es-ES" dirty="0">
                <a:solidFill>
                  <a:srgbClr val="D70007"/>
                </a:solidFill>
                <a:latin typeface="Lato Light" panose="020F0302020204030203" pitchFamily="34" charset="77"/>
              </a:rPr>
              <a:t>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➔	Procesar y analizar todos los datos disponibles para identificar indicadores clave relevantes en la planificación de la rotación del personal, basándonos en el análisis individual de cada puesto.</a:t>
            </a:r>
          </a:p>
          <a:p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➔	Identificar las posibles combinaciones de puestos de trabajo para minimizar el riesgo ergonómico.</a:t>
            </a:r>
          </a:p>
          <a:p>
            <a:endParaRPr lang="es-AR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575" y="126609"/>
            <a:ext cx="983862" cy="4277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2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5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31" y="136693"/>
            <a:ext cx="1396335" cy="192000"/>
          </a:xfrm>
          <a:prstGeom prst="rect">
            <a:avLst/>
          </a:prstGeom>
        </p:spPr>
      </p:pic>
      <p:pic>
        <p:nvPicPr>
          <p:cNvPr id="7" name="Imagen 6" descr="NewSan salio a desmetir el informe de Lanata | Cronicas Fueguina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02" y="763664"/>
            <a:ext cx="6073964" cy="33007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0E22E53-E3F7-1437-652D-586BDC99A7F8}"/>
              </a:ext>
            </a:extLst>
          </p:cNvPr>
          <p:cNvSpPr txBox="1"/>
          <p:nvPr/>
        </p:nvSpPr>
        <p:spPr>
          <a:xfrm>
            <a:off x="647144" y="1090783"/>
            <a:ext cx="517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 smtClean="0">
                <a:solidFill>
                  <a:srgbClr val="FF0000"/>
                </a:solidFill>
                <a:latin typeface="Lato" panose="020F0502020204030203" pitchFamily="34" charset="77"/>
              </a:rPr>
              <a:t>03. Reseña Histórica de la Empresa </a:t>
            </a:r>
            <a:endParaRPr lang="es-AR" sz="2800" b="1" dirty="0">
              <a:solidFill>
                <a:srgbClr val="FF0000"/>
              </a:solidFill>
              <a:latin typeface="Lato" panose="020F0502020204030203" pitchFamily="34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8DB5F6-929A-32CA-87B8-D845F448643D}"/>
              </a:ext>
            </a:extLst>
          </p:cNvPr>
          <p:cNvSpPr txBox="1"/>
          <p:nvPr/>
        </p:nvSpPr>
        <p:spPr>
          <a:xfrm>
            <a:off x="796693" y="1737305"/>
            <a:ext cx="50273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 err="1">
                <a:solidFill>
                  <a:srgbClr val="FF0000"/>
                </a:solidFill>
                <a:latin typeface="Lato Light" panose="020F0302020204030203" pitchFamily="34" charset="77"/>
              </a:rPr>
              <a:t>Newsan</a:t>
            </a:r>
            <a:r>
              <a:rPr lang="es-ES" dirty="0">
                <a:solidFill>
                  <a:srgbClr val="FF0000"/>
                </a:solidFill>
                <a:latin typeface="Lato Light" panose="020F0302020204030203" pitchFamily="34" charset="77"/>
              </a:rPr>
              <a:t> es el grupo económico más importante de la Argentina, líder en la fabricación, comercialización y distribución electrónica de consumo y alimentos, con presencia nacional e internacional. Fundada en 1987, la compañía cuenta con una amplia gama de productos en las categorías de TV, Audio, Línea Blanca, Aire Acondicionado y Pequeños Electrodomésticos, entre otros, bajo marcas propias como NOBLEX, ATMA, PHILCO, SIAM y marcas internacionales de las cuales es representante estratégico</a:t>
            </a:r>
            <a:r>
              <a:rPr lang="es-ES" dirty="0" smtClean="0">
                <a:solidFill>
                  <a:srgbClr val="FF0000"/>
                </a:solidFill>
                <a:latin typeface="Lato Light" panose="020F0302020204030203" pitchFamily="34" charset="77"/>
              </a:rPr>
              <a:t>.</a:t>
            </a:r>
            <a:endParaRPr lang="es-ES" dirty="0">
              <a:solidFill>
                <a:srgbClr val="FF0000"/>
              </a:solidFill>
              <a:latin typeface="Lato Light" panose="020F0302020204030203" pitchFamily="34" charset="77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96693" y="4876626"/>
            <a:ext cx="10564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S" dirty="0">
                <a:solidFill>
                  <a:srgbClr val="FF0000"/>
                </a:solidFill>
                <a:latin typeface="Lato Light" panose="020F0302020204030203" pitchFamily="34" charset="77"/>
              </a:rPr>
              <a:t>Con un enfoque en la innovación, la calidad, el compromiso con el medio ambiente, </a:t>
            </a:r>
            <a:r>
              <a:rPr lang="es-ES" dirty="0" err="1">
                <a:solidFill>
                  <a:srgbClr val="FF0000"/>
                </a:solidFill>
                <a:latin typeface="Lato Light" panose="020F0302020204030203" pitchFamily="34" charset="77"/>
              </a:rPr>
              <a:t>Newsan</a:t>
            </a:r>
            <a:r>
              <a:rPr lang="es-ES" dirty="0">
                <a:solidFill>
                  <a:srgbClr val="FF0000"/>
                </a:solidFill>
                <a:latin typeface="Lato Light" panose="020F0302020204030203" pitchFamily="34" charset="77"/>
              </a:rPr>
              <a:t> se ha convertido en un referente en el mercado, ofreciendo productos de alta calidad y valor agregado. Con más de 9300 empleados y 6 plantas productivas en la Argentina en Buenos Aires y Tierra del Fuego, </a:t>
            </a:r>
            <a:r>
              <a:rPr lang="es-ES" dirty="0" err="1">
                <a:solidFill>
                  <a:srgbClr val="FF0000"/>
                </a:solidFill>
                <a:latin typeface="Lato Light" panose="020F0302020204030203" pitchFamily="34" charset="77"/>
              </a:rPr>
              <a:t>Newsan</a:t>
            </a:r>
            <a:r>
              <a:rPr lang="es-ES" dirty="0">
                <a:solidFill>
                  <a:srgbClr val="FF0000"/>
                </a:solidFill>
                <a:latin typeface="Lato Light" panose="020F0302020204030203" pitchFamily="34" charset="77"/>
              </a:rPr>
              <a:t> mejora la vida de las personas a través de productos y servicios de vanguardia.</a:t>
            </a:r>
            <a:endParaRPr lang="es-AR" dirty="0">
              <a:solidFill>
                <a:srgbClr val="FF0000"/>
              </a:solidFill>
              <a:latin typeface="Lato Light" panose="020F0302020204030203" pitchFamily="34" charset="77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b="18270"/>
          <a:stretch/>
        </p:blipFill>
        <p:spPr>
          <a:xfrm>
            <a:off x="5650523" y="562708"/>
            <a:ext cx="6448027" cy="58240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C2386B-26E1-D47A-9640-1D7309C2919D}"/>
              </a:ext>
            </a:extLst>
          </p:cNvPr>
          <p:cNvSpPr txBox="1"/>
          <p:nvPr/>
        </p:nvSpPr>
        <p:spPr>
          <a:xfrm>
            <a:off x="354012" y="1324317"/>
            <a:ext cx="2608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04. SRPINT 1</a:t>
            </a:r>
            <a:endParaRPr lang="es-AR" sz="24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CF565B-6957-2AA6-7AF0-7311AE7E2C70}"/>
              </a:ext>
            </a:extLst>
          </p:cNvPr>
          <p:cNvSpPr txBox="1"/>
          <p:nvPr/>
        </p:nvSpPr>
        <p:spPr>
          <a:xfrm>
            <a:off x="914263" y="177794"/>
            <a:ext cx="3066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chemeClr val="bg1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4234" y="1676693"/>
            <a:ext cx="5589563" cy="3647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Confirmación 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equipos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>
              <a:solidFill>
                <a:schemeClr val="bg1"/>
              </a:solidFill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Creación de grupos 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WhatsApp.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Creación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 espacios en Google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Drive.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Reuniones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por Google </a:t>
            </a:r>
            <a:r>
              <a:rPr lang="es-AR" sz="2000" b="1" dirty="0" err="1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Meet</a:t>
            </a:r>
            <a:r>
              <a:rPr lang="es-AR" sz="2000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 smtClean="0">
              <a:solidFill>
                <a:schemeClr val="bg1"/>
              </a:solidFill>
              <a:latin typeface="Lato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Creación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 repositorios en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Creación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del diagrama 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es-AR" sz="2000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>
              <a:solidFill>
                <a:schemeClr val="bg1"/>
              </a:solidFill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Herramientas a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utilizar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Documentación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presentación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Diccionario de datos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Análisis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exploratorio 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datos</a:t>
            </a:r>
            <a:r>
              <a:rPr lang="es-AR" sz="2000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>
              <a:solidFill>
                <a:schemeClr val="bg1"/>
              </a:solidFill>
              <a:effectLst/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7" name="Google Shape;27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7667" y="4543810"/>
            <a:ext cx="1202856" cy="1189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25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53649" cy="655818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32258" y="239150"/>
            <a:ext cx="669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Tablero TRELLO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96" y="1000658"/>
            <a:ext cx="9856034" cy="5231329"/>
          </a:xfrm>
          <a:prstGeom prst="rect">
            <a:avLst/>
          </a:prstGeom>
        </p:spPr>
      </p:pic>
      <p:pic>
        <p:nvPicPr>
          <p:cNvPr id="6" name="Google Shape;27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5118" y="217657"/>
            <a:ext cx="1388378" cy="6893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4797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0" y="109904"/>
            <a:ext cx="11853649" cy="655818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32258" y="239150"/>
            <a:ext cx="669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Tablero TRELLO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011" y="1009453"/>
            <a:ext cx="9848717" cy="5222536"/>
          </a:xfrm>
          <a:prstGeom prst="rect">
            <a:avLst/>
          </a:prstGeom>
        </p:spPr>
      </p:pic>
      <p:pic>
        <p:nvPicPr>
          <p:cNvPr id="8" name="Google Shape;27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4998" y="5380893"/>
            <a:ext cx="1388378" cy="6893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2763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112542" y="943520"/>
            <a:ext cx="12079457" cy="5540184"/>
          </a:xfrm>
          <a:prstGeom prst="roundRect">
            <a:avLst>
              <a:gd name="adj" fmla="val 10718"/>
            </a:avLst>
          </a:prstGeom>
          <a:solidFill>
            <a:srgbClr val="D70007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/>
          <p:cNvSpPr txBox="1"/>
          <p:nvPr/>
        </p:nvSpPr>
        <p:spPr>
          <a:xfrm>
            <a:off x="1932258" y="239150"/>
            <a:ext cx="669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Lato Light" panose="020F0302020204030203"/>
              </a:rPr>
              <a:t>REPOSITORIO GITHUB</a:t>
            </a:r>
            <a:endParaRPr lang="es-AR" sz="3600" b="1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8" name="Imagen 7" descr="GitHub und ‚Social Coding': Neue Formen der Softwareentwicklung und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496" y="2722986"/>
            <a:ext cx="3568502" cy="19232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9" y="1056016"/>
            <a:ext cx="8243666" cy="5257153"/>
          </a:xfrm>
          <a:prstGeom prst="rect">
            <a:avLst/>
          </a:prstGeom>
        </p:spPr>
      </p:pic>
      <p:pic>
        <p:nvPicPr>
          <p:cNvPr id="9" name="Google Shape;2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2796" y="164695"/>
            <a:ext cx="1281397" cy="7207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455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0aeee1-ee6e-4139-8f55-368d129b7296" xsi:nil="true"/>
    <lcf76f155ced4ddcb4097134ff3c332f xmlns="e9d03810-18dc-4ea7-a0b3-a8b591699bf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374C34AD660F42BD0F1F69922C3930" ma:contentTypeVersion="12" ma:contentTypeDescription="Crear nuevo documento." ma:contentTypeScope="" ma:versionID="7d16ac40a8f1aa2d63a1f489215eebb5">
  <xsd:schema xmlns:xsd="http://www.w3.org/2001/XMLSchema" xmlns:xs="http://www.w3.org/2001/XMLSchema" xmlns:p="http://schemas.microsoft.com/office/2006/metadata/properties" xmlns:ns2="e9d03810-18dc-4ea7-a0b3-a8b591699bfd" xmlns:ns3="9a0aeee1-ee6e-4139-8f55-368d129b7296" targetNamespace="http://schemas.microsoft.com/office/2006/metadata/properties" ma:root="true" ma:fieldsID="f0a1e32da2d3551440c970e4cc8cb4a2" ns2:_="" ns3:_="">
    <xsd:import namespace="e9d03810-18dc-4ea7-a0b3-a8b591699bfd"/>
    <xsd:import namespace="9a0aeee1-ee6e-4139-8f55-368d129b72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03810-18dc-4ea7-a0b3-a8b591699b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3a7d435f-bc0a-452e-b7b2-4cb57826a0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0aeee1-ee6e-4139-8f55-368d129b7296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56f5a4d-e3da-42fb-8ea1-85d79f0350eb}" ma:internalName="TaxCatchAll" ma:showField="CatchAllData" ma:web="9a0aeee1-ee6e-4139-8f55-368d129b72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DF3C09-D142-4CA7-A895-5053D4953CAC}">
  <ds:schemaRefs>
    <ds:schemaRef ds:uri="http://schemas.openxmlformats.org/package/2006/metadata/core-properties"/>
    <ds:schemaRef ds:uri="e9d03810-18dc-4ea7-a0b3-a8b591699bfd"/>
    <ds:schemaRef ds:uri="http://schemas.microsoft.com/office/infopath/2007/PartnerControls"/>
    <ds:schemaRef ds:uri="http://purl.org/dc/terms/"/>
    <ds:schemaRef ds:uri="http://purl.org/dc/elements/1.1/"/>
    <ds:schemaRef ds:uri="9a0aeee1-ee6e-4139-8f55-368d129b7296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FA56367-5D1B-4D05-B16E-73F4749B16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03810-18dc-4ea7-a0b3-a8b591699bfd"/>
    <ds:schemaRef ds:uri="9a0aeee1-ee6e-4139-8f55-368d129b72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0C9928-94CA-4208-A35E-D67712DBCE8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26e4c1-5892-497a-b9da-ee493c9f0364}" enabled="0" method="" siteId="{d026e4c1-5892-497a-b9da-ee493c9f036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1009</Words>
  <Application>Microsoft Office PowerPoint</Application>
  <PresentationFormat>Panorámica</PresentationFormat>
  <Paragraphs>165</Paragraphs>
  <Slides>36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9" baseType="lpstr">
      <vt:lpstr>Arial</vt:lpstr>
      <vt:lpstr>Assistant</vt:lpstr>
      <vt:lpstr>Assistant Medium</vt:lpstr>
      <vt:lpstr>Assistant SemiBold</vt:lpstr>
      <vt:lpstr>Calibri</vt:lpstr>
      <vt:lpstr>Calibri Light</vt:lpstr>
      <vt:lpstr>DIN Pro Black</vt:lpstr>
      <vt:lpstr>Gill Sans</vt:lpstr>
      <vt:lpstr>Lato</vt:lpstr>
      <vt:lpstr>Lato Light</vt:lpstr>
      <vt:lpstr>PingFang SC Regular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Rotman, Julieta  (BUE-FUB)</dc:creator>
  <cp:lastModifiedBy>Bel</cp:lastModifiedBy>
  <cp:revision>41</cp:revision>
  <dcterms:created xsi:type="dcterms:W3CDTF">2024-07-30T13:30:57Z</dcterms:created>
  <dcterms:modified xsi:type="dcterms:W3CDTF">2024-11-16T16:57:54Z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0x01010023374C34AD660F42BD0F1F69922C3930</vt:lpwstr>
  </property>
</Properties>
</file>